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7" r:id="rId18"/>
    <p:sldId id="274" r:id="rId19"/>
    <p:sldId id="275" r:id="rId20"/>
    <p:sldId id="4166" r:id="rId21"/>
    <p:sldId id="4168" r:id="rId22"/>
    <p:sldId id="4175" r:id="rId23"/>
    <p:sldId id="279" r:id="rId24"/>
    <p:sldId id="4176" r:id="rId25"/>
    <p:sldId id="4180" r:id="rId26"/>
    <p:sldId id="4181" r:id="rId27"/>
    <p:sldId id="4182" r:id="rId28"/>
    <p:sldId id="293" r:id="rId29"/>
    <p:sldId id="294" r:id="rId30"/>
    <p:sldId id="295" r:id="rId31"/>
    <p:sldId id="296" r:id="rId32"/>
    <p:sldId id="297" r:id="rId33"/>
    <p:sldId id="4114" r:id="rId34"/>
    <p:sldId id="4183" r:id="rId35"/>
    <p:sldId id="4184" r:id="rId36"/>
    <p:sldId id="4215" r:id="rId37"/>
    <p:sldId id="4216" r:id="rId38"/>
    <p:sldId id="4185" r:id="rId39"/>
    <p:sldId id="4186" r:id="rId40"/>
    <p:sldId id="303" r:id="rId41"/>
    <p:sldId id="4187" r:id="rId42"/>
    <p:sldId id="4121" r:id="rId43"/>
    <p:sldId id="4126" r:id="rId44"/>
    <p:sldId id="4123" r:id="rId45"/>
    <p:sldId id="4124" r:id="rId46"/>
    <p:sldId id="4125" r:id="rId47"/>
    <p:sldId id="4127" r:id="rId48"/>
    <p:sldId id="311" r:id="rId49"/>
    <p:sldId id="312" r:id="rId50"/>
    <p:sldId id="313" r:id="rId51"/>
    <p:sldId id="4188" r:id="rId52"/>
    <p:sldId id="322" r:id="rId53"/>
    <p:sldId id="323" r:id="rId54"/>
    <p:sldId id="324" r:id="rId55"/>
    <p:sldId id="325" r:id="rId56"/>
    <p:sldId id="326" r:id="rId57"/>
    <p:sldId id="327" r:id="rId58"/>
    <p:sldId id="4139" r:id="rId59"/>
    <p:sldId id="4194" r:id="rId60"/>
    <p:sldId id="4195" r:id="rId61"/>
    <p:sldId id="4141" r:id="rId62"/>
    <p:sldId id="4142" r:id="rId63"/>
    <p:sldId id="4193" r:id="rId64"/>
    <p:sldId id="4143" r:id="rId65"/>
    <p:sldId id="4200" r:id="rId66"/>
    <p:sldId id="4201" r:id="rId67"/>
    <p:sldId id="4202" r:id="rId68"/>
    <p:sldId id="4203" r:id="rId69"/>
    <p:sldId id="4204" r:id="rId70"/>
    <p:sldId id="4196" r:id="rId71"/>
    <p:sldId id="4205" r:id="rId72"/>
    <p:sldId id="4212" r:id="rId73"/>
    <p:sldId id="3324" r:id="rId74"/>
    <p:sldId id="4189" r:id="rId75"/>
    <p:sldId id="4197" r:id="rId76"/>
    <p:sldId id="4198" r:id="rId77"/>
    <p:sldId id="4199" r:id="rId78"/>
    <p:sldId id="4211" r:id="rId79"/>
    <p:sldId id="4210" r:id="rId80"/>
    <p:sldId id="4110" r:id="rId81"/>
    <p:sldId id="345" r:id="rId82"/>
    <p:sldId id="4158" r:id="rId83"/>
    <p:sldId id="4177" r:id="rId84"/>
    <p:sldId id="4178" r:id="rId85"/>
    <p:sldId id="4179" r:id="rId86"/>
    <p:sldId id="4209" r:id="rId87"/>
    <p:sldId id="4206" r:id="rId88"/>
    <p:sldId id="4207" r:id="rId89"/>
    <p:sldId id="4208" r:id="rId90"/>
    <p:sldId id="4217" r:id="rId91"/>
    <p:sldId id="4218" r:id="rId92"/>
    <p:sldId id="4219" r:id="rId93"/>
    <p:sldId id="4220" r:id="rId94"/>
    <p:sldId id="350" r:id="rId95"/>
    <p:sldId id="315" r:id="rId96"/>
    <p:sldId id="316" r:id="rId97"/>
    <p:sldId id="317" r:id="rId98"/>
    <p:sldId id="318" r:id="rId99"/>
    <p:sldId id="353" r:id="rId100"/>
    <p:sldId id="354" r:id="rId101"/>
    <p:sldId id="328" r:id="rId102"/>
    <p:sldId id="329" r:id="rId103"/>
    <p:sldId id="330" r:id="rId104"/>
    <p:sldId id="331" r:id="rId105"/>
    <p:sldId id="333" r:id="rId106"/>
    <p:sldId id="334" r:id="rId107"/>
    <p:sldId id="335" r:id="rId108"/>
    <p:sldId id="4221" r:id="rId109"/>
    <p:sldId id="4222" r:id="rId110"/>
    <p:sldId id="4224" r:id="rId111"/>
    <p:sldId id="4223" r:id="rId112"/>
    <p:sldId id="4225" r:id="rId113"/>
    <p:sldId id="4226" r:id="rId114"/>
    <p:sldId id="4227" r:id="rId115"/>
    <p:sldId id="304" r:id="rId116"/>
    <p:sldId id="305" r:id="rId117"/>
    <p:sldId id="306" r:id="rId118"/>
    <p:sldId id="307" r:id="rId119"/>
    <p:sldId id="348" r:id="rId120"/>
    <p:sldId id="346" r:id="rId121"/>
    <p:sldId id="347" r:id="rId122"/>
    <p:sldId id="352" r:id="rId123"/>
  </p:sldIdLst>
  <p:sldSz cx="9144000" cy="5143500" type="screen16x9"/>
  <p:notesSz cx="6858000" cy="9144000"/>
  <p:embeddedFontLst>
    <p:embeddedFont>
      <p:font typeface="Bell MT" panose="02020503060305020303" pitchFamily="18" charset="0"/>
      <p:regular r:id="rId125"/>
      <p:bold r:id="rId126"/>
      <p:italic r:id="rId127"/>
    </p:embeddedFont>
    <p:embeddedFont>
      <p:font typeface="Cambria Math" panose="02040503050406030204" pitchFamily="18" charset="0"/>
      <p:regular r:id="rId128"/>
    </p:embeddedFont>
    <p:embeddedFont>
      <p:font typeface="Georgia" panose="02040502050405020303" pitchFamily="18" charset="0"/>
      <p:regular r:id="rId129"/>
      <p:bold r:id="rId130"/>
      <p:italic r:id="rId131"/>
      <p:boldItalic r:id="rId132"/>
    </p:embeddedFont>
    <p:embeddedFont>
      <p:font typeface="Informal Roman" panose="030604020304060B0204" pitchFamily="66" charset="0"/>
      <p:regular r:id="rId133"/>
    </p:embeddedFont>
    <p:embeddedFont>
      <p:font typeface="Ink Free" panose="03080402000500000000" pitchFamily="66" charset="0"/>
      <p:regular r:id="rId134"/>
    </p:embeddedFont>
    <p:embeddedFont>
      <p:font typeface="Lobster" panose="00000500000000000000" pitchFamily="2" charset="0"/>
      <p:regular r:id="rId135"/>
    </p:embeddedFont>
    <p:embeddedFont>
      <p:font typeface="Poppins" panose="00000500000000000000" pitchFamily="2" charset="0"/>
      <p:regular r:id="rId136"/>
      <p:bold r:id="rId137"/>
      <p:italic r:id="rId138"/>
      <p:boldItalic r:id="rId139"/>
    </p:embeddedFont>
    <p:embeddedFont>
      <p:font typeface="Poppins SemiBold" panose="00000700000000000000" pitchFamily="2" charset="0"/>
      <p:bold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1"/>
            <p14:sldId id="262"/>
            <p14:sldId id="263"/>
          </p14:sldIdLst>
        </p14:section>
        <p14:section name="Related Works" id="{90493D45-D0A7-4A51-A778-90430A3BB55F}">
          <p14:sldIdLst>
            <p14:sldId id="264"/>
            <p14:sldId id="265"/>
            <p14:sldId id="266"/>
            <p14:sldId id="267"/>
            <p14:sldId id="268"/>
            <p14:sldId id="269"/>
            <p14:sldId id="270"/>
          </p14:sldIdLst>
        </p14:section>
        <p14:section name="Challenges" id="{D396B3B3-E66C-4510-B10C-99DBB2AEC220}">
          <p14:sldIdLst>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16"/>
            <p14:sldId id="4185"/>
            <p14:sldId id="4186"/>
            <p14:sldId id="303"/>
            <p14:sldId id="4187"/>
            <p14:sldId id="4121"/>
            <p14:sldId id="4126"/>
            <p14:sldId id="4123"/>
            <p14:sldId id="4124"/>
            <p14:sldId id="4125"/>
            <p14:sldId id="4127"/>
            <p14:sldId id="311"/>
            <p14:sldId id="312"/>
            <p14:sldId id="313"/>
            <p14:sldId id="4188"/>
            <p14:sldId id="322"/>
            <p14:sldId id="323"/>
            <p14:sldId id="324"/>
            <p14:sldId id="325"/>
            <p14:sldId id="326"/>
            <p14:sldId id="327"/>
            <p14:sldId id="4139"/>
            <p14:sldId id="4194"/>
            <p14:sldId id="4195"/>
            <p14:sldId id="4141"/>
            <p14:sldId id="4142"/>
            <p14:sldId id="4193"/>
            <p14:sldId id="4143"/>
            <p14:sldId id="4200"/>
            <p14:sldId id="4201"/>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9" autoAdjust="0"/>
    <p:restoredTop sz="96374" autoAdjust="0"/>
  </p:normalViewPr>
  <p:slideViewPr>
    <p:cSldViewPr snapToGrid="0">
      <p:cViewPr>
        <p:scale>
          <a:sx n="151" d="100"/>
          <a:sy n="151" d="100"/>
        </p:scale>
        <p:origin x="42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0.fntdata"/><Relationship Id="rId139"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font" Target="fonts/font5.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6.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6.fntdata"/><Relationship Id="rId135" Type="http://schemas.openxmlformats.org/officeDocument/2006/relationships/font" Target="fonts/font11.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1.fntdata"/><Relationship Id="rId141"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7.fntdata"/><Relationship Id="rId136"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Hi everyone, welcome to my dissertation presentation. My name is Saikat Chakraborty. My dissertation is on Learning to Edit Code</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d72bca8e00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d72bca8e00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Encoder-Decoder based  code editor is a machine learning model which consists of a Code Encoder and Code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Together they can learn the edit patterns from example edits and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company with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22</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Junior Software Engineer, I modified the existing code in that company’s codebase to add new feature,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Fix bugs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refactor, etc.</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realized that the edits I have been making in that job follow specific patterns and thus very repetitive. 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47</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1061c22cbe0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1061c22cbe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the intuitions, we built a multi modal code editing engine Modit, which works on three different modalities. Our First modality is, the code that needs to be edited. Our second modality is the the context of the edit, and last but not the least, the guidance in the form of text. We solve  the problem as Encoder decoder based method. </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concatenate the input modalities an for input to the  Encoder</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a decoder is used to generate the edited code. </a:t>
            </a:r>
            <a:endParaRPr/>
          </a:p>
        </p:txBody>
      </p:sp>
    </p:spTree>
    <p:extLst>
      <p:ext uri="{BB962C8B-B14F-4D97-AF65-F5344CB8AC3E}">
        <p14:creationId xmlns:p14="http://schemas.microsoft.com/office/powerpoint/2010/main" val="1057854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59</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apply the patch.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such an approach has one problem, these templates are often hand-coded and very tedious. Also, efficacy of this approach highly depends on code search and template matching success.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64</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66</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67</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80</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89</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7/22/2022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9.xml"/><Relationship Id="rId1" Type="http://schemas.openxmlformats.org/officeDocument/2006/relationships/slideLayout" Target="../slideLayouts/slideLayout3.xml"/><Relationship Id="rId5" Type="http://schemas.openxmlformats.org/officeDocument/2006/relationships/image" Target="../media/image179.png"/><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0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1.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image" Target="../media/image181.png"/></Relationships>
</file>

<file path=ppt/slides/_rels/slide10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90.png"/></Relationships>
</file>

<file path=ppt/slides/_rels/slide11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9.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207.png"/><Relationship Id="rId4" Type="http://schemas.openxmlformats.org/officeDocument/2006/relationships/image" Target="../media/image20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8.jp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21.png"/><Relationship Id="rId5" Type="http://schemas.microsoft.com/office/2017/06/relationships/model3d" Target="../media/model3d1.glb"/><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image" Target="../media/image29.png"/><Relationship Id="rId7" Type="http://schemas.openxmlformats.org/officeDocument/2006/relationships/image" Target="../media/image1.png"/><Relationship Id="rId12"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9.png"/><Relationship Id="rId11" Type="http://schemas.openxmlformats.org/officeDocument/2006/relationships/diagramColors" Target="../diagrams/colors2.xml"/><Relationship Id="rId5" Type="http://schemas.openxmlformats.org/officeDocument/2006/relationships/image" Target="../media/image30.png"/><Relationship Id="rId10" Type="http://schemas.openxmlformats.org/officeDocument/2006/relationships/diagramQuickStyle" Target="../diagrams/quickStyle2.xml"/><Relationship Id="rId4" Type="http://schemas.microsoft.com/office/2017/06/relationships/model3d" Target="../media/model3d1.glb"/><Relationship Id="rId9"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11.png"/><Relationship Id="rId7"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1.png"/><Relationship Id="rId4" Type="http://schemas.openxmlformats.org/officeDocument/2006/relationships/image" Target="../media/image10.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microsoft.com/office/2007/relationships/diagramDrawing" Target="../diagrams/drawing5.xml"/><Relationship Id="rId3" Type="http://schemas.microsoft.com/office/2017/06/relationships/model3d" Target="../media/model3d1.glb"/><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diagramColors" Target="../diagrams/colors5.xml"/><Relationship Id="rId2" Type="http://schemas.openxmlformats.org/officeDocument/2006/relationships/notesSlide" Target="../notesSlides/notesSlide35.xml"/><Relationship Id="rId16"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diagramLayout" Target="../diagrams/layout5.xml"/><Relationship Id="rId10" Type="http://schemas.openxmlformats.org/officeDocument/2006/relationships/image" Target="../media/image48.svg"/><Relationship Id="rId19" Type="http://schemas.openxmlformats.org/officeDocument/2006/relationships/image" Target="../media/image1.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openxmlformats.org/officeDocument/2006/relationships/image" Target="../media/image46.svg"/><Relationship Id="rId3" Type="http://schemas.microsoft.com/office/2017/06/relationships/model3d" Target="../media/model3d1.glb"/><Relationship Id="rId7"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4.svg"/><Relationship Id="rId11" Type="http://schemas.openxmlformats.org/officeDocument/2006/relationships/image" Target="../media/image1.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52.png"/><Relationship Id="rId9"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44.svg"/><Relationship Id="rId12"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53.png"/><Relationship Id="rId10" Type="http://schemas.openxmlformats.org/officeDocument/2006/relationships/image" Target="../media/image47.png"/><Relationship Id="rId4" Type="http://schemas.microsoft.com/office/2017/06/relationships/model3d" Target="../media/model3d1.glb"/><Relationship Id="rId9" Type="http://schemas.openxmlformats.org/officeDocument/2006/relationships/image" Target="../media/image46.sv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7.png"/><Relationship Id="rId7" Type="http://schemas.openxmlformats.org/officeDocument/2006/relationships/diagramLayout" Target="../diagrams/layout6.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49.png"/><Relationship Id="rId10" Type="http://schemas.microsoft.com/office/2007/relationships/diagramDrawing" Target="../diagrams/drawing6.xml"/><Relationship Id="rId4" Type="http://schemas.openxmlformats.org/officeDocument/2006/relationships/image" Target="../media/image58.png"/><Relationship Id="rId9"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8.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1.png"/><Relationship Id="rId5" Type="http://schemas.microsoft.com/office/2017/06/relationships/model3d" Target="../media/model3d1.glb"/><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77.png"/><Relationship Id="rId11" Type="http://schemas.microsoft.com/office/2007/relationships/diagramDrawing" Target="../diagrams/drawing7.xml"/><Relationship Id="rId5" Type="http://schemas.openxmlformats.org/officeDocument/2006/relationships/image" Target="../media/image76.png"/><Relationship Id="rId10" Type="http://schemas.openxmlformats.org/officeDocument/2006/relationships/diagramColors" Target="../diagrams/colors7.xml"/><Relationship Id="rId4" Type="http://schemas.openxmlformats.org/officeDocument/2006/relationships/image" Target="../media/image58.png"/><Relationship Id="rId9" Type="http://schemas.openxmlformats.org/officeDocument/2006/relationships/diagramQuickStyle" Target="../diagrams/quickStyle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72.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82.png"/><Relationship Id="rId5"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7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17/06/relationships/model3d" Target="../media/model3d1.glb"/><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68.xml"/><Relationship Id="rId1" Type="http://schemas.openxmlformats.org/officeDocument/2006/relationships/slideLayout" Target="../slideLayouts/slideLayout1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1.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diagramColors" Target="../diagrams/colors10.xml"/><Relationship Id="rId3" Type="http://schemas.openxmlformats.org/officeDocument/2006/relationships/image" Target="../media/image1.png"/><Relationship Id="rId21" Type="http://schemas.openxmlformats.org/officeDocument/2006/relationships/image" Target="../media/image21.png"/><Relationship Id="rId7" Type="http://schemas.openxmlformats.org/officeDocument/2006/relationships/image" Target="../media/image19.png"/><Relationship Id="rId12" Type="http://schemas.openxmlformats.org/officeDocument/2006/relationships/image" Target="../media/image97.svg"/><Relationship Id="rId17" Type="http://schemas.openxmlformats.org/officeDocument/2006/relationships/diagramQuickStyle" Target="../diagrams/quickStyle10.xml"/><Relationship Id="rId2" Type="http://schemas.openxmlformats.org/officeDocument/2006/relationships/notesSlide" Target="../notesSlides/notesSlide69.xml"/><Relationship Id="rId16" Type="http://schemas.openxmlformats.org/officeDocument/2006/relationships/diagramLayout" Target="../diagrams/layout10.xml"/><Relationship Id="rId20"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92.png"/><Relationship Id="rId11" Type="http://schemas.openxmlformats.org/officeDocument/2006/relationships/image" Target="../media/image96.png"/><Relationship Id="rId5" Type="http://schemas.microsoft.com/office/2017/06/relationships/model3d" Target="../media/model3d1.glb"/><Relationship Id="rId15" Type="http://schemas.openxmlformats.org/officeDocument/2006/relationships/diagramData" Target="../diagrams/data10.xml"/><Relationship Id="rId10" Type="http://schemas.openxmlformats.org/officeDocument/2006/relationships/image" Target="../media/image95.svg"/><Relationship Id="rId19" Type="http://schemas.microsoft.com/office/2007/relationships/diagramDrawing" Target="../diagrams/drawing10.xml"/><Relationship Id="rId4" Type="http://schemas.openxmlformats.org/officeDocument/2006/relationships/image" Target="../media/image29.png"/><Relationship Id="rId9" Type="http://schemas.openxmlformats.org/officeDocument/2006/relationships/image" Target="../media/image94.png"/><Relationship Id="rId14" Type="http://schemas.openxmlformats.org/officeDocument/2006/relationships/image" Target="../media/image99.svg"/><Relationship Id="rId22"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sv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71.xml"/><Relationship Id="rId1" Type="http://schemas.openxmlformats.org/officeDocument/2006/relationships/slideLayout" Target="../slideLayouts/slideLayout1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 Id="rId14" Type="http://schemas.openxmlformats.org/officeDocument/2006/relationships/image" Target="../media/image1.png"/></Relationships>
</file>

<file path=ppt/slides/_rels/slide7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png"/><Relationship Id="rId7" Type="http://schemas.openxmlformats.org/officeDocument/2006/relationships/image" Target="../media/image115.png"/><Relationship Id="rId2" Type="http://schemas.openxmlformats.org/officeDocument/2006/relationships/notesSlide" Target="../notesSlides/notesSlide72.xml"/><Relationship Id="rId1" Type="http://schemas.openxmlformats.org/officeDocument/2006/relationships/slideLayout" Target="../slideLayouts/slideLayout1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notesSlide" Target="../notesSlides/notesSlide74.xml"/><Relationship Id="rId16" Type="http://schemas.openxmlformats.org/officeDocument/2006/relationships/image" Target="../media/image130.png"/><Relationship Id="rId1" Type="http://schemas.openxmlformats.org/officeDocument/2006/relationships/slideLayout" Target="../slideLayouts/slideLayout11.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microsoft.com/office/2017/06/relationships/model3d" Target="../media/model3d1.glb"/><Relationship Id="rId10" Type="http://schemas.openxmlformats.org/officeDocument/2006/relationships/image" Target="../media/image125.svg"/><Relationship Id="rId4" Type="http://schemas.openxmlformats.org/officeDocument/2006/relationships/image" Target="../media/image119.png"/><Relationship Id="rId9" Type="http://schemas.openxmlformats.org/officeDocument/2006/relationships/image" Target="../media/image124.png"/><Relationship Id="rId14" Type="http://schemas.openxmlformats.org/officeDocument/2006/relationships/image" Target="../media/image129.svg"/></Relationships>
</file>

<file path=ppt/slides/_rels/slide77.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40.png"/><Relationship Id="rId3" Type="http://schemas.openxmlformats.org/officeDocument/2006/relationships/image" Target="../media/image131.jpeg"/><Relationship Id="rId7" Type="http://schemas.openxmlformats.org/officeDocument/2006/relationships/image" Target="../media/image134.jpeg"/><Relationship Id="rId12" Type="http://schemas.openxmlformats.org/officeDocument/2006/relationships/image" Target="../media/image139.jpe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33.jpeg"/><Relationship Id="rId11" Type="http://schemas.openxmlformats.org/officeDocument/2006/relationships/image" Target="../media/image138.jpeg"/><Relationship Id="rId5" Type="http://schemas.openxmlformats.org/officeDocument/2006/relationships/image" Target="../media/image132.png"/><Relationship Id="rId10" Type="http://schemas.openxmlformats.org/officeDocument/2006/relationships/image" Target="../media/image137.jpg"/><Relationship Id="rId4" Type="http://schemas.openxmlformats.org/officeDocument/2006/relationships/image" Target="../media/image1.png"/><Relationship Id="rId9" Type="http://schemas.openxmlformats.org/officeDocument/2006/relationships/image" Target="../media/image136.jpeg"/><Relationship Id="rId14" Type="http://schemas.openxmlformats.org/officeDocument/2006/relationships/image" Target="../media/image141.jpe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png"/><Relationship Id="rId2" Type="http://schemas.openxmlformats.org/officeDocument/2006/relationships/notesSlide" Target="../notesSlides/notesSlide81.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1.png"/><Relationship Id="rId7"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153.png"/><Relationship Id="rId11" Type="http://schemas.openxmlformats.org/officeDocument/2006/relationships/image" Target="../media/image156.png"/><Relationship Id="rId5" Type="http://schemas.openxmlformats.org/officeDocument/2006/relationships/image" Target="../media/image152.png"/><Relationship Id="rId10" Type="http://schemas.microsoft.com/office/2017/06/relationships/model3d" Target="../media/model3d1.glb"/><Relationship Id="rId4" Type="http://schemas.openxmlformats.org/officeDocument/2006/relationships/image" Target="../media/image29.png"/><Relationship Id="rId9"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3.png"/><Relationship Id="rId4" Type="http://schemas.openxmlformats.org/officeDocument/2006/relationships/image" Target="../media/image159.PNG"/><Relationship Id="rId9"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0.png"/></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0.png"/></Relationships>
</file>

<file path=ppt/slides/_rels/slide9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3.png"/><Relationship Id="rId2" Type="http://schemas.openxmlformats.org/officeDocument/2006/relationships/notesSlide" Target="../notesSlides/notesSlide92.xml"/><Relationship Id="rId1" Type="http://schemas.openxmlformats.org/officeDocument/2006/relationships/slideLayout" Target="../slideLayouts/slideLayout3.xml"/><Relationship Id="rId6" Type="http://schemas.openxmlformats.org/officeDocument/2006/relationships/image" Target="../media/image174.png"/><Relationship Id="rId5" Type="http://schemas.openxmlformats.org/officeDocument/2006/relationships/image" Target="../media/image170.png"/><Relationship Id="rId4" Type="http://schemas.openxmlformats.org/officeDocument/2006/relationships/image" Target="../media/image169.png"/></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1027300" y="1611950"/>
            <a:ext cx="7089400" cy="1919600"/>
          </a:xfrm>
          <a:prstGeom prst="rect">
            <a:avLst/>
          </a:prstGeom>
          <a:noFill/>
          <a:ln>
            <a:noFill/>
          </a:ln>
        </p:spPr>
      </p:pic>
      <p:sp>
        <p:nvSpPr>
          <p:cNvPr id="194" name="Google Shape;19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195" name="Google Shape;195;p23"/>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Code Edit Patterns</a:t>
            </a:r>
            <a:r>
              <a:rPr lang="en" sz="1800">
                <a:latin typeface="Courier New"/>
                <a:ea typeface="Courier New"/>
                <a:cs typeface="Courier New"/>
                <a:sym typeface="Courier New"/>
              </a:rPr>
              <a:t> </a:t>
            </a:r>
            <a:r>
              <a:rPr lang="en" sz="1800" b="1">
                <a:latin typeface="Courier New"/>
                <a:ea typeface="Courier New"/>
                <a:cs typeface="Courier New"/>
                <a:sym typeface="Courier New"/>
              </a:rPr>
              <a:t>from example edits.</a:t>
            </a:r>
            <a:endParaRPr sz="1800" b="1">
              <a:latin typeface="Courier New"/>
              <a:ea typeface="Courier New"/>
              <a:cs typeface="Courier New"/>
              <a:sym typeface="Courier New"/>
            </a:endParaRPr>
          </a:p>
        </p:txBody>
      </p:sp>
      <p:sp>
        <p:nvSpPr>
          <p:cNvPr id="196" name="Google Shape;196;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6" name="Picture 2">
            <a:extLst>
              <a:ext uri="{FF2B5EF4-FFF2-40B4-BE49-F238E27FC236}">
                <a16:creationId xmlns:a16="http://schemas.microsoft.com/office/drawing/2014/main" id="{387F420D-CA98-049F-1C97-CDE7146BC1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1000"/>
                                        <p:tgtEl>
                                          <p:spTgt spid="19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114</a:t>
            </a:fld>
            <a:endParaRPr lang="en"/>
          </a:p>
        </p:txBody>
      </p:sp>
    </p:spTree>
    <p:extLst>
      <p:ext uri="{BB962C8B-B14F-4D97-AF65-F5344CB8AC3E}">
        <p14:creationId xmlns:p14="http://schemas.microsoft.com/office/powerpoint/2010/main" val="76815414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Encoder</a:t>
            </a:r>
            <a:r>
              <a:rPr lang="en" sz="1800">
                <a:latin typeface="Courier New"/>
                <a:ea typeface="Courier New"/>
                <a:cs typeface="Courier New"/>
                <a:sym typeface="Courier New"/>
              </a:rPr>
              <a:t> and </a:t>
            </a:r>
            <a:r>
              <a:rPr lang="en" sz="1800" b="1">
                <a:solidFill>
                  <a:srgbClr val="38761D"/>
                </a:solidFill>
                <a:latin typeface="Courier New"/>
                <a:ea typeface="Courier New"/>
                <a:cs typeface="Courier New"/>
                <a:sym typeface="Courier New"/>
              </a:rPr>
              <a:t>Decoder</a:t>
            </a:r>
            <a:r>
              <a:rPr lang="en" sz="1800">
                <a:latin typeface="Courier New"/>
                <a:ea typeface="Courier New"/>
                <a:cs typeface="Courier New"/>
                <a:sym typeface="Courier New"/>
              </a:rPr>
              <a:t> learns to </a:t>
            </a:r>
            <a:endParaRPr sz="1800">
              <a:latin typeface="Courier New"/>
              <a:ea typeface="Courier New"/>
              <a:cs typeface="Courier New"/>
              <a:sym typeface="Courier New"/>
            </a:endParaRPr>
          </a:p>
          <a:p>
            <a:pPr marL="0" lvl="0" indent="0" algn="ctr" rtl="0">
              <a:spcBef>
                <a:spcPts val="0"/>
              </a:spcBef>
              <a:spcAft>
                <a:spcPts val="0"/>
              </a:spcAft>
              <a:buNone/>
            </a:pPr>
            <a:r>
              <a:rPr lang="en" sz="1800" b="1">
                <a:solidFill>
                  <a:srgbClr val="0000FF"/>
                </a:solidFill>
                <a:latin typeface="Courier New"/>
                <a:ea typeface="Courier New"/>
                <a:cs typeface="Courier New"/>
                <a:sym typeface="Courier New"/>
              </a:rPr>
              <a:t>Apply the Pattern</a:t>
            </a:r>
            <a:r>
              <a:rPr lang="en" sz="1800">
                <a:latin typeface="Courier New"/>
                <a:ea typeface="Courier New"/>
                <a:cs typeface="Courier New"/>
                <a:sym typeface="Courier New"/>
              </a:rPr>
              <a:t> in </a:t>
            </a:r>
            <a:r>
              <a:rPr lang="en" sz="1800" b="1">
                <a:solidFill>
                  <a:srgbClr val="980000"/>
                </a:solidFill>
                <a:latin typeface="Courier New"/>
                <a:ea typeface="Courier New"/>
                <a:cs typeface="Courier New"/>
                <a:sym typeface="Courier New"/>
              </a:rPr>
              <a:t>Similar Context</a:t>
            </a:r>
            <a:r>
              <a:rPr lang="en" sz="1800" b="1">
                <a:latin typeface="Courier New"/>
                <a:ea typeface="Courier New"/>
                <a:cs typeface="Courier New"/>
                <a:sym typeface="Courier New"/>
              </a:rPr>
              <a:t>.</a:t>
            </a:r>
            <a:endParaRPr sz="1800" b="1">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graphicFrame>
        <p:nvGraphicFramePr>
          <p:cNvPr id="226" name="Google Shape;226;p27"/>
          <p:cNvGraphicFramePr/>
          <p:nvPr>
            <p:extLst>
              <p:ext uri="{D42A27DB-BD31-4B8C-83A1-F6EECF244321}">
                <p14:modId xmlns:p14="http://schemas.microsoft.com/office/powerpoint/2010/main" val="1953581853"/>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17</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600"/>
                                        <p:tgtEl>
                                          <p:spTgt spid="11"/>
                                        </p:tgtEl>
                                      </p:cBhvr>
                                    </p:animEffect>
                                  </p:childTnLst>
                                </p:cTn>
                              </p:par>
                            </p:childTnLst>
                          </p:cTn>
                        </p:par>
                        <p:par>
                          <p:cTn id="13" fill="hold">
                            <p:stCondLst>
                              <p:cond delay="600"/>
                            </p:stCondLst>
                            <p:childTnLst>
                              <p:par>
                                <p:cTn id="14" presetID="10" presetClass="entr" presetSubtype="0" fill="hold" grpId="0" nodeType="after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439000" y="3097950"/>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2882649" y="3491921"/>
            <a:ext cx="3176953" cy="976200"/>
          </a:xfrm>
          <a:prstGeom prst="cloudCallout">
            <a:avLst>
              <a:gd name="adj1" fmla="val 45048"/>
              <a:gd name="adj2" fmla="val -180924"/>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
        <p:nvSpPr>
          <p:cNvPr id="310" name="Google Shape;310;p31"/>
          <p:cNvSpPr/>
          <p:nvPr/>
        </p:nvSpPr>
        <p:spPr>
          <a:xfrm>
            <a:off x="5985802" y="2882996"/>
            <a:ext cx="2990768" cy="1273500"/>
          </a:xfrm>
          <a:prstGeom prst="cloudCallout">
            <a:avLst>
              <a:gd name="adj1" fmla="val -53034"/>
              <a:gd name="adj2" fmla="val -103489"/>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endParaRPr sz="2200" dirty="0">
              <a:latin typeface="Georgia"/>
              <a:ea typeface="Georgia"/>
              <a:cs typeface="Georgia"/>
              <a:sym typeface="Georgia"/>
            </a:endParaRPr>
          </a:p>
          <a:p>
            <a:pPr marL="0" lvl="0" indent="0" algn="ctr" rtl="0">
              <a:spcBef>
                <a:spcPts val="0"/>
              </a:spcBef>
              <a:spcAft>
                <a:spcPts val="0"/>
              </a:spcAft>
              <a:buNone/>
            </a:pPr>
            <a:r>
              <a:rPr lang="en" sz="2200" b="1" dirty="0">
                <a:solidFill>
                  <a:srgbClr val="1A0684"/>
                </a:solidFill>
                <a:latin typeface="Georgia"/>
                <a:ea typeface="Georgia"/>
                <a:cs typeface="Georgia"/>
                <a:sym typeface="Georgia"/>
              </a:rPr>
              <a:t>Long Range Relations</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310"/>
                                        </p:tgtEl>
                                        <p:attrNameLst>
                                          <p:attrName>style.visibility</p:attrName>
                                        </p:attrNameLst>
                                      </p:cBhvr>
                                      <p:to>
                                        <p:strVal val="visible"/>
                                      </p:to>
                                    </p:set>
                                    <p:anim calcmode="lin" valueType="num">
                                      <p:cBhvr additive="base">
                                        <p:cTn id="19" dur="1000"/>
                                        <p:tgtEl>
                                          <p:spTgt spid="310"/>
                                        </p:tgtEl>
                                        <p:attrNameLst>
                                          <p:attrName>ppt_w</p:attrName>
                                        </p:attrNameLst>
                                      </p:cBhvr>
                                      <p:tavLst>
                                        <p:tav tm="0">
                                          <p:val>
                                            <p:strVal val="0"/>
                                          </p:val>
                                        </p:tav>
                                        <p:tav tm="100000">
                                          <p:val>
                                            <p:strVal val="#ppt_w"/>
                                          </p:val>
                                        </p:tav>
                                      </p:tavLst>
                                    </p:anim>
                                    <p:anim calcmode="lin" valueType="num">
                                      <p:cBhvr additive="base">
                                        <p:cTn id="20" dur="1000"/>
                                        <p:tgtEl>
                                          <p:spTgt spid="3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grpSp>
        <p:nvGrpSpPr>
          <p:cNvPr id="7" name="Group 6">
            <a:extLst>
              <a:ext uri="{FF2B5EF4-FFF2-40B4-BE49-F238E27FC236}">
                <a16:creationId xmlns:a16="http://schemas.microsoft.com/office/drawing/2014/main" id="{3B67D977-1C60-933E-EAD8-689CC3B79C51}"/>
              </a:ext>
            </a:extLst>
          </p:cNvPr>
          <p:cNvGrpSpPr/>
          <p:nvPr/>
        </p:nvGrpSpPr>
        <p:grpSpPr>
          <a:xfrm>
            <a:off x="925744" y="943262"/>
            <a:ext cx="2690640" cy="1755883"/>
            <a:chOff x="1143795" y="1106768"/>
            <a:chExt cx="2690640" cy="1755883"/>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106768"/>
              <a:ext cx="2626347" cy="707886"/>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75382"/>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grpSp>
        <p:nvGrpSpPr>
          <p:cNvPr id="51" name="Group 50">
            <a:extLst>
              <a:ext uri="{FF2B5EF4-FFF2-40B4-BE49-F238E27FC236}">
                <a16:creationId xmlns:a16="http://schemas.microsoft.com/office/drawing/2014/main" id="{CFE5D582-3BA9-D6D0-202E-6217634BC162}"/>
              </a:ext>
            </a:extLst>
          </p:cNvPr>
          <p:cNvGrpSpPr/>
          <p:nvPr/>
        </p:nvGrpSpPr>
        <p:grpSpPr>
          <a:xfrm>
            <a:off x="4294721" y="1264171"/>
            <a:ext cx="4261578" cy="3170204"/>
            <a:chOff x="2650765" y="961809"/>
            <a:chExt cx="6970510" cy="5188112"/>
          </a:xfrm>
        </p:grpSpPr>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32A390E5-3FE5-35AA-51DB-53EDBEB15A3B}"/>
                    </a:ext>
                  </a:extLst>
                </p:cNvPr>
                <p:cNvGraphicFramePr>
                  <a:graphicFrameLocks/>
                </p:cNvGraphicFramePr>
                <p:nvPr>
                  <p:extLst>
                    <p:ext uri="{D42A27DB-BD31-4B8C-83A1-F6EECF244321}">
                      <p14:modId xmlns:p14="http://schemas.microsoft.com/office/powerpoint/2010/main" val="4060820459"/>
                    </p:ext>
                  </p:extLst>
                </p:nvPr>
              </p:nvGraphicFramePr>
              <p:xfrm>
                <a:off x="6414430" y="2216541"/>
                <a:ext cx="3206845" cy="2381589"/>
              </p:xfrm>
              <a:graphic>
                <a:graphicData uri="http://schemas.microsoft.com/office/drawing/2017/model3d">
                  <am3d:model3d r:embed="rId5">
                    <am3d:spPr>
                      <a:xfrm>
                        <a:off x="0" y="0"/>
                        <a:ext cx="3206845" cy="2381589"/>
                      </a:xfrm>
                      <a:prstGeom prst="rect">
                        <a:avLst/>
                      </a:prstGeom>
                    </am3d:spPr>
                    <am3d:camera>
                      <am3d:pos x="0" y="0" z="60106359"/>
                      <am3d:up dx="0" dy="36000000" dz="0"/>
                      <am3d:lookAt x="0" y="0" z="0"/>
                      <am3d:perspective fov="1650082"/>
                    </am3d:camera>
                    <am3d:trans>
                      <am3d:meterPerModelUnit n="1907604" d="1000000"/>
                      <am3d:preTrans dx="718081" dy="-13902428" dz="156387"/>
                      <am3d:scale>
                        <am3d:sx n="1000000" d="1000000"/>
                        <am3d:sy n="1000000" d="1000000"/>
                        <am3d:sz n="1000000" d="1000000"/>
                      </am3d:scale>
                      <am3d:rot ax="797258" ay="-410160" az="-96600"/>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32A390E5-3FE5-35AA-51DB-53EDBEB15A3B}"/>
                    </a:ext>
                  </a:extLst>
                </p:cNvPr>
                <p:cNvPicPr>
                  <a:picLocks noGrp="1" noRot="1" noChangeAspect="1" noMove="1" noResize="1" noEditPoints="1" noAdjustHandles="1" noChangeArrowheads="1" noChangeShapeType="1" noCrop="1"/>
                </p:cNvPicPr>
                <p:nvPr/>
              </p:nvPicPr>
              <p:blipFill>
                <a:blip r:embed="rId6"/>
                <a:stretch>
                  <a:fillRect/>
                </a:stretch>
              </p:blipFill>
              <p:spPr>
                <a:xfrm>
                  <a:off x="6595722" y="2030877"/>
                  <a:ext cx="1960577" cy="1455274"/>
                </a:xfrm>
                <a:prstGeom prst="rect">
                  <a:avLst/>
                </a:prstGeom>
              </p:spPr>
            </p:pic>
          </mc:Fallback>
        </mc:AlternateContent>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138924" y="3124954"/>
              <a:ext cx="1275506" cy="914401"/>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2650765" y="961809"/>
              <a:ext cx="2325866" cy="5188112"/>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4976630" y="3839299"/>
              <a:ext cx="1587963" cy="503684"/>
            </a:xfrm>
            <a:prstGeom prst="rect">
              <a:avLst/>
            </a:prstGeom>
            <a:noFill/>
          </p:spPr>
          <p:txBody>
            <a:bodyPr wrap="square" rtlCol="0">
              <a:spAutoFit/>
            </a:bodyPr>
            <a:lstStyle/>
            <a:p>
              <a:pPr algn="ctr"/>
              <a:r>
                <a:rPr lang="en-US" dirty="0">
                  <a:latin typeface="Georgia" panose="02040502050405020303" pitchFamily="18" charset="0"/>
                </a:rPr>
                <a:t>Encoding</a:t>
              </a:r>
            </a:p>
          </p:txBody>
        </p:sp>
      </p:gr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850333118"/>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22</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grpSp>
        <p:nvGrpSpPr>
          <p:cNvPr id="27" name="Group 26">
            <a:extLst>
              <a:ext uri="{FF2B5EF4-FFF2-40B4-BE49-F238E27FC236}">
                <a16:creationId xmlns:a16="http://schemas.microsoft.com/office/drawing/2014/main" id="{03D4924D-5BD2-4D80-B40E-C9D7911298A5}"/>
              </a:ext>
            </a:extLst>
          </p:cNvPr>
          <p:cNvGrpSpPr/>
          <p:nvPr/>
        </p:nvGrpSpPr>
        <p:grpSpPr>
          <a:xfrm>
            <a:off x="4241882" y="1237180"/>
            <a:ext cx="3691159" cy="2167516"/>
            <a:chOff x="5655841" y="1649573"/>
            <a:chExt cx="4921545" cy="2890021"/>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3">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23" name="3D Model 22" descr="Gears">
                  <a:extLst>
                    <a:ext uri="{FF2B5EF4-FFF2-40B4-BE49-F238E27FC236}">
                      <a16:creationId xmlns:a16="http://schemas.microsoft.com/office/drawing/2014/main" id="{B4284166-C15C-4935-A41E-4AF424A393EE}"/>
                    </a:ext>
                  </a:extLst>
                </p:cNvPr>
                <p:cNvGraphicFramePr>
                  <a:graphicFrameLocks/>
                </p:cNvGraphicFramePr>
                <p:nvPr>
                  <p:extLst>
                    <p:ext uri="{D42A27DB-BD31-4B8C-83A1-F6EECF244321}">
                      <p14:modId xmlns:p14="http://schemas.microsoft.com/office/powerpoint/2010/main" val="4184894337"/>
                    </p:ext>
                  </p:extLst>
                </p:nvPr>
              </p:nvGraphicFramePr>
              <p:xfrm>
                <a:off x="8587407" y="2299074"/>
                <a:ext cx="1989979" cy="1537437"/>
              </p:xfrm>
              <a:graphic>
                <a:graphicData uri="http://schemas.microsoft.com/office/drawing/2017/model3d">
                  <am3d:model3d r:embed="rId4">
                    <am3d:spPr>
                      <a:xfrm>
                        <a:off x="0" y="0"/>
                        <a:ext cx="1989979" cy="1537437"/>
                      </a:xfrm>
                      <a:prstGeom prst="rect">
                        <a:avLst/>
                      </a:prstGeom>
                      <a:solidFill>
                        <a:schemeClr val="lt1"/>
                      </a:solidFill>
                      <a:ln>
                        <a:noFill/>
                      </a:ln>
                    </am3d:spPr>
                    <am3d:camera>
                      <am3d:pos x="0" y="0" z="60106359"/>
                      <am3d:up dx="0" dy="36000000" dz="0"/>
                      <am3d:lookAt x="0" y="0" z="0"/>
                      <am3d:perspective fov="1788542"/>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Gears">
                  <a:extLst>
                    <a:ext uri="{FF2B5EF4-FFF2-40B4-BE49-F238E27FC236}">
                      <a16:creationId xmlns:a16="http://schemas.microsoft.com/office/drawing/2014/main" id="{B4284166-C15C-4935-A41E-4AF424A393EE}"/>
                    </a:ext>
                  </a:extLst>
                </p:cNvPr>
                <p:cNvPicPr>
                  <a:picLocks noGrp="1" noRot="1" noChangeAspect="1" noMove="1" noResize="1" noEditPoints="1" noAdjustHandles="1" noChangeArrowheads="1" noChangeShapeType="1" noCrop="1"/>
                </p:cNvPicPr>
                <p:nvPr/>
              </p:nvPicPr>
              <p:blipFill>
                <a:blip r:embed="rId5"/>
                <a:stretch>
                  <a:fillRect/>
                </a:stretch>
              </p:blipFill>
              <p:spPr>
                <a:xfrm>
                  <a:off x="6440557" y="1724306"/>
                  <a:ext cx="1492484" cy="1153078"/>
                </a:xfrm>
                <a:prstGeom prst="rect">
                  <a:avLst/>
                </a:prstGeom>
                <a:solidFill>
                  <a:schemeClr val="lt1"/>
                </a:solidFill>
                <a:ln>
                  <a:noFill/>
                </a:ln>
              </p:spPr>
            </p:pic>
          </mc:Fallback>
        </mc:AlternateContent>
        <p:sp>
          <p:nvSpPr>
            <p:cNvPr id="24" name="Arrow: Right 23">
              <a:extLst>
                <a:ext uri="{FF2B5EF4-FFF2-40B4-BE49-F238E27FC236}">
                  <a16:creationId xmlns:a16="http://schemas.microsoft.com/office/drawing/2014/main" id="{717819EC-6BFA-4629-AB2D-CD0F1A1C9BEA}"/>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6">
              <a:alphaModFix/>
            </a:blip>
            <a:stretch>
              <a:fillRect/>
            </a:stretch>
          </p:blipFill>
          <p:spPr>
            <a:xfrm>
              <a:off x="5716621" y="3187010"/>
              <a:ext cx="1675671" cy="1352584"/>
            </a:xfrm>
            <a:prstGeom prst="rect">
              <a:avLst/>
            </a:prstGeom>
            <a:noFill/>
            <a:ln>
              <a:noFill/>
            </a:ln>
          </p:spPr>
        </p:pic>
      </p:gr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940482623"/>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24</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46856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571414" y="3019797"/>
            <a:ext cx="5620160" cy="694471"/>
          </a:xfrm>
          <a:prstGeom prst="rect">
            <a:avLst/>
          </a:prstGeom>
          <a:noFill/>
          <a:ln>
            <a:noFill/>
          </a:ln>
        </p:spPr>
      </p:pic>
      <p:sp>
        <p:nvSpPr>
          <p:cNvPr id="343" name="Google Shape;343;p36"/>
          <p:cNvSpPr txBox="1"/>
          <p:nvPr/>
        </p:nvSpPr>
        <p:spPr>
          <a:xfrm>
            <a:off x="125973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14971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229015" y="3934197"/>
            <a:ext cx="4348322" cy="694471"/>
          </a:xfrm>
          <a:prstGeom prst="rect">
            <a:avLst/>
          </a:prstGeom>
          <a:noFill/>
          <a:ln>
            <a:noFill/>
          </a:ln>
        </p:spPr>
      </p:pic>
      <p:sp>
        <p:nvSpPr>
          <p:cNvPr id="347" name="Google Shape;347;p36"/>
          <p:cNvSpPr/>
          <p:nvPr/>
        </p:nvSpPr>
        <p:spPr>
          <a:xfrm rot="10800000" flipH="1">
            <a:off x="377668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571751"/>
            <a:ext cx="4351800" cy="1885175"/>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animEffect transition="in" filter="fade">
                                      <p:cBhvr>
                                        <p:cTn id="7" dur="1000"/>
                                        <p:tgtEl>
                                          <p:spTgt spid="5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gtEl>
                                        <p:attrNameLst>
                                          <p:attrName>style.visibility</p:attrName>
                                        </p:attrNameLst>
                                      </p:cBhvr>
                                      <p:to>
                                        <p:strVal val="visible"/>
                                      </p:to>
                                    </p:set>
                                    <p:animEffect transition="in" filter="fade">
                                      <p:cBhvr>
                                        <p:cTn id="12" dur="1000"/>
                                        <p:tgtEl>
                                          <p:spTgt spid="5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7"/>
                                        </p:tgtEl>
                                        <p:attrNameLst>
                                          <p:attrName>style.visibility</p:attrName>
                                        </p:attrNameLst>
                                      </p:cBhvr>
                                      <p:to>
                                        <p:strVal val="visible"/>
                                      </p:to>
                                    </p:set>
                                    <p:animEffect transition="in" filter="fade">
                                      <p:cBhvr>
                                        <p:cTn id="17" dur="1000"/>
                                        <p:tgtEl>
                                          <p:spTgt spid="5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687667"/>
            <a:ext cx="3293668" cy="1847182"/>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040486"/>
            <a:ext cx="2624255" cy="1130497"/>
            <a:chOff x="4759287" y="1399756"/>
            <a:chExt cx="3499006" cy="1507330"/>
          </a:xfrm>
        </p:grpSpPr>
        <mc:AlternateContent xmlns:mc="http://schemas.openxmlformats.org/markup-compatibility/2006">
          <mc:Choice xmlns:am3d="http://schemas.microsoft.com/office/drawing/2017/model3d" Requires="am3d">
            <p:graphicFrame>
              <p:nvGraphicFramePr>
                <p:cNvPr id="19" name="3D Model 18" descr="Gears">
                  <a:extLst>
                    <a:ext uri="{FF2B5EF4-FFF2-40B4-BE49-F238E27FC236}">
                      <a16:creationId xmlns:a16="http://schemas.microsoft.com/office/drawing/2014/main" id="{FABF49FD-88E3-4F23-83DC-18EC4C4C9AAC}"/>
                    </a:ext>
                  </a:extLst>
                </p:cNvPr>
                <p:cNvGraphicFramePr>
                  <a:graphicFrameLocks/>
                </p:cNvGraphicFramePr>
                <p:nvPr>
                  <p:extLst>
                    <p:ext uri="{D42A27DB-BD31-4B8C-83A1-F6EECF244321}">
                      <p14:modId xmlns:p14="http://schemas.microsoft.com/office/powerpoint/2010/main" val="2408902190"/>
                    </p:ext>
                  </p:extLst>
                </p:nvPr>
              </p:nvGraphicFramePr>
              <p:xfrm>
                <a:off x="5491438" y="1399756"/>
                <a:ext cx="2058580" cy="1507330"/>
              </p:xfrm>
              <a:graphic>
                <a:graphicData uri="http://schemas.microsoft.com/office/drawing/2017/model3d">
                  <am3d:model3d r:embed="rId8">
                    <am3d:spPr>
                      <a:xfrm>
                        <a:off x="0" y="0"/>
                        <a:ext cx="2058580" cy="1507330"/>
                      </a:xfrm>
                      <a:prstGeom prst="rect">
                        <a:avLst/>
                      </a:prstGeom>
                    </am3d:spPr>
                    <am3d:camera>
                      <am3d:pos x="0" y="0" z="60106359"/>
                      <am3d:up dx="0" dy="36000000" dz="0"/>
                      <am3d:lookAt x="0" y="0" z="0"/>
                      <am3d:perspective fov="166369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ears">
                  <a:extLst>
                    <a:ext uri="{FF2B5EF4-FFF2-40B4-BE49-F238E27FC236}">
                      <a16:creationId xmlns:a16="http://schemas.microsoft.com/office/drawing/2014/main" id="{FABF49FD-88E3-4F23-83DC-18EC4C4C9AAC}"/>
                    </a:ext>
                  </a:extLst>
                </p:cNvPr>
                <p:cNvPicPr>
                  <a:picLocks noGrp="1" noRot="1" noChangeAspect="1" noMove="1" noResize="1" noEditPoints="1" noAdjustHandles="1" noChangeArrowheads="1" noChangeShapeType="1" noCrop="1"/>
                </p:cNvPicPr>
                <p:nvPr/>
              </p:nvPicPr>
              <p:blipFill>
                <a:blip r:embed="rId9"/>
                <a:stretch>
                  <a:fillRect/>
                </a:stretch>
              </p:blipFill>
              <p:spPr>
                <a:xfrm>
                  <a:off x="4077264" y="1040486"/>
                  <a:ext cx="1543935" cy="1130497"/>
                </a:xfrm>
                <a:prstGeom prst="rect">
                  <a:avLst/>
                </a:prstGeom>
              </p:spPr>
            </p:pic>
          </mc:Fallback>
        </mc:AlternateContent>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371425827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4693645" y="900467"/>
            <a:ext cx="3454088" cy="1455001"/>
            <a:chOff x="5784912" y="1178724"/>
            <a:chExt cx="4605449"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324081" cy="1665355"/>
              <a:chOff x="5143708" y="1152428"/>
              <a:chExt cx="6877017"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1497195478"/>
                      </p:ext>
                    </p:extLst>
                  </p:nvPr>
                </p:nvGraphicFramePr>
                <p:xfrm>
                  <a:off x="8807752" y="1303385"/>
                  <a:ext cx="3212973" cy="2338082"/>
                </p:xfrm>
                <a:graphic>
                  <a:graphicData uri="http://schemas.microsoft.com/office/drawing/2017/model3d">
                    <am3d:model3d r:embed="rId3">
                      <am3d:spPr>
                        <a:xfrm>
                          <a:off x="0" y="0"/>
                          <a:ext cx="3212973" cy="2338082"/>
                        </a:xfrm>
                        <a:prstGeom prst="rect">
                          <a:avLst/>
                        </a:prstGeom>
                      </am3d:spPr>
                      <am3d:camera>
                        <am3d:pos x="0" y="0" z="60106359"/>
                        <am3d:up dx="0" dy="36000000" dz="0"/>
                        <am3d:lookAt x="0" y="0" z="0"/>
                        <am3d:perspective fov="1704288"/>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6632560" y="973808"/>
                    <a:ext cx="1515173" cy="1135936"/>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grpSp>
        <p:nvGrpSpPr>
          <p:cNvPr id="46" name="Group 45">
            <a:extLst>
              <a:ext uri="{FF2B5EF4-FFF2-40B4-BE49-F238E27FC236}">
                <a16:creationId xmlns:a16="http://schemas.microsoft.com/office/drawing/2014/main" id="{0919976A-68AD-4960-9325-C2B4BFCCDD2E}"/>
              </a:ext>
            </a:extLst>
          </p:cNvPr>
          <p:cNvGrpSpPr/>
          <p:nvPr/>
        </p:nvGrpSpPr>
        <p:grpSpPr>
          <a:xfrm>
            <a:off x="3957233" y="2445353"/>
            <a:ext cx="4815221" cy="1313473"/>
            <a:chOff x="5289356" y="3986961"/>
            <a:chExt cx="6420295" cy="1751298"/>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66381" y="3986961"/>
              <a:ext cx="2568313" cy="1484290"/>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57161" y="4013921"/>
              <a:ext cx="2252490" cy="1486337"/>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7590432" y="4406645"/>
              <a:ext cx="1662898" cy="645921"/>
              <a:chOff x="1189632" y="5611386"/>
              <a:chExt cx="2902624" cy="1214365"/>
            </a:xfrm>
          </p:grpSpPr>
          <mc:AlternateContent xmlns:mc="http://schemas.openxmlformats.org/markup-compatibility/2006">
            <mc:Choice xmlns:am3d="http://schemas.microsoft.com/office/drawing/2017/model3d" Requires="am3d">
              <p:graphicFrame>
                <p:nvGraphicFramePr>
                  <p:cNvPr id="40" name="3D Model 39" descr="Gears">
                    <a:extLst>
                      <a:ext uri="{FF2B5EF4-FFF2-40B4-BE49-F238E27FC236}">
                        <a16:creationId xmlns:a16="http://schemas.microsoft.com/office/drawing/2014/main" id="{371417DF-A093-4BF7-9A34-C11228B12AC3}"/>
                      </a:ext>
                    </a:extLst>
                  </p:cNvPr>
                  <p:cNvGraphicFramePr>
                    <a:graphicFrameLocks/>
                  </p:cNvGraphicFramePr>
                  <p:nvPr>
                    <p:extLst>
                      <p:ext uri="{D42A27DB-BD31-4B8C-83A1-F6EECF244321}">
                        <p14:modId xmlns:p14="http://schemas.microsoft.com/office/powerpoint/2010/main" val="1794624492"/>
                      </p:ext>
                    </p:extLst>
                  </p:nvPr>
                </p:nvGraphicFramePr>
                <p:xfrm>
                  <a:off x="1841405" y="5611386"/>
                  <a:ext cx="1601579" cy="1214365"/>
                </p:xfrm>
                <a:graphic>
                  <a:graphicData uri="http://schemas.microsoft.com/office/drawing/2017/model3d">
                    <am3d:model3d r:embed="rId3">
                      <am3d:spPr>
                        <a:xfrm>
                          <a:off x="0" y="0"/>
                          <a:ext cx="1601579" cy="1214365"/>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Gears">
                    <a:extLst>
                      <a:ext uri="{FF2B5EF4-FFF2-40B4-BE49-F238E27FC236}">
                        <a16:creationId xmlns:a16="http://schemas.microsoft.com/office/drawing/2014/main" id="{371417DF-A093-4BF7-9A34-C11228B12AC3}"/>
                      </a:ext>
                    </a:extLst>
                  </p:cNvPr>
                  <p:cNvPicPr>
                    <a:picLocks noGrp="1" noRot="1" noChangeAspect="1" noMove="1" noResize="1" noEditPoints="1" noAdjustHandles="1" noChangeArrowheads="1" noChangeShapeType="1" noCrop="1"/>
                  </p:cNvPicPr>
                  <p:nvPr/>
                </p:nvPicPr>
                <p:blipFill>
                  <a:blip r:embed="rId13"/>
                  <a:stretch>
                    <a:fillRect/>
                  </a:stretch>
                </p:blipFill>
                <p:spPr>
                  <a:xfrm>
                    <a:off x="5963088" y="2760116"/>
                    <a:ext cx="688152" cy="484441"/>
                  </a:xfrm>
                  <a:prstGeom prst="rect">
                    <a:avLst/>
                  </a:prstGeom>
                </p:spPr>
              </p:pic>
            </mc:Fallback>
          </mc:AlternateContent>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5289356"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9192884" y="5399704"/>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De-Mutation</a:t>
              </a:r>
            </a:p>
          </p:txBody>
        </p:sp>
      </p:gr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4088661134"/>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600"/>
                                        <p:tgtEl>
                                          <p:spTgt spid="46"/>
                                        </p:tgtEl>
                                      </p:cBhvr>
                                    </p:animEffect>
                                    <p:anim calcmode="lin" valueType="num">
                                      <p:cBhvr>
                                        <p:cTn id="13" dur="600" fill="hold"/>
                                        <p:tgtEl>
                                          <p:spTgt spid="46"/>
                                        </p:tgtEl>
                                        <p:attrNameLst>
                                          <p:attrName>ppt_x</p:attrName>
                                        </p:attrNameLst>
                                      </p:cBhvr>
                                      <p:tavLst>
                                        <p:tav tm="0">
                                          <p:val>
                                            <p:strVal val="#ppt_x"/>
                                          </p:val>
                                        </p:tav>
                                        <p:tav tm="100000">
                                          <p:val>
                                            <p:strVal val="#ppt_x"/>
                                          </p:val>
                                        </p:tav>
                                      </p:tavLst>
                                    </p:anim>
                                    <p:anim calcmode="lin" valueType="num">
                                      <p:cBhvr>
                                        <p:cTn id="14" dur="600" fill="hold"/>
                                        <p:tgtEl>
                                          <p:spTgt spid="4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8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grpSp>
        <p:nvGrpSpPr>
          <p:cNvPr id="8" name="Group 7">
            <a:extLst>
              <a:ext uri="{FF2B5EF4-FFF2-40B4-BE49-F238E27FC236}">
                <a16:creationId xmlns:a16="http://schemas.microsoft.com/office/drawing/2014/main" id="{9AADAE90-57B7-422F-9C16-3B085AB34F96}"/>
              </a:ext>
            </a:extLst>
          </p:cNvPr>
          <p:cNvGrpSpPr/>
          <p:nvPr/>
        </p:nvGrpSpPr>
        <p:grpSpPr>
          <a:xfrm>
            <a:off x="2839803" y="1873020"/>
            <a:ext cx="3509730" cy="1397460"/>
            <a:chOff x="5784912" y="1178724"/>
            <a:chExt cx="4923376" cy="1940002"/>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642008" cy="1774711"/>
              <a:chOff x="5143708" y="1152428"/>
              <a:chExt cx="7382646" cy="2739649"/>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511009915"/>
                      </p:ext>
                    </p:extLst>
                  </p:nvPr>
                </p:nvGraphicFramePr>
                <p:xfrm>
                  <a:off x="8842854" y="1194952"/>
                  <a:ext cx="3683500" cy="2697125"/>
                </p:xfrm>
                <a:graphic>
                  <a:graphicData uri="http://schemas.microsoft.com/office/drawing/2017/model3d">
                    <am3d:model3d r:embed="rId3">
                      <am3d:spPr>
                        <a:xfrm>
                          <a:off x="0" y="0"/>
                          <a:ext cx="3683500" cy="2697125"/>
                        </a:xfrm>
                        <a:prstGeom prst="rect">
                          <a:avLst/>
                        </a:prstGeom>
                      </am3d:spPr>
                      <am3d:camera>
                        <am3d:pos x="0" y="0" z="60106359"/>
                        <am3d:up dx="0" dy="36000000" dz="0"/>
                        <am3d:lookAt x="0" y="0" z="0"/>
                        <am3d:perspective fov="16819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4698464" y="1892863"/>
                    <a:ext cx="1651069" cy="125855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numbers of unsupervised training steps</a:t>
            </a:r>
          </a:p>
        </p:txBody>
      </p:sp>
    </p:spTree>
    <p:extLst>
      <p:ext uri="{BB962C8B-B14F-4D97-AF65-F5344CB8AC3E}">
        <p14:creationId xmlns:p14="http://schemas.microsoft.com/office/powerpoint/2010/main" val="412773773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E46B7BD-0AFA-836F-F490-BE00009EF468}"/>
              </a:ext>
            </a:extLst>
          </p:cNvPr>
          <p:cNvGrpSpPr/>
          <p:nvPr/>
        </p:nvGrpSpPr>
        <p:grpSpPr>
          <a:xfrm>
            <a:off x="2365513" y="1268241"/>
            <a:ext cx="4412973" cy="1527171"/>
            <a:chOff x="834888" y="1287591"/>
            <a:chExt cx="7474224" cy="3035930"/>
          </a:xfrm>
        </p:grpSpPr>
        <p:grpSp>
          <p:nvGrpSpPr>
            <p:cNvPr id="8" name="Group 7">
              <a:extLst>
                <a:ext uri="{FF2B5EF4-FFF2-40B4-BE49-F238E27FC236}">
                  <a16:creationId xmlns:a16="http://schemas.microsoft.com/office/drawing/2014/main" id="{9AADAE90-57B7-422F-9C16-3B085AB34F96}"/>
                </a:ext>
              </a:extLst>
            </p:cNvPr>
            <p:cNvGrpSpPr/>
            <p:nvPr/>
          </p:nvGrpSpPr>
          <p:grpSpPr>
            <a:xfrm>
              <a:off x="2839804" y="1873020"/>
              <a:ext cx="3345997" cy="1551283"/>
              <a:chOff x="5784912" y="1178724"/>
              <a:chExt cx="4693694" cy="2153545"/>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412326" cy="1665355"/>
                <a:chOff x="5143708" y="1152428"/>
                <a:chExt cx="7017359"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637757537"/>
                        </p:ext>
                      </p:extLst>
                    </p:nvPr>
                  </p:nvGraphicFramePr>
                  <p:xfrm>
                    <a:off x="8842853" y="1194954"/>
                    <a:ext cx="3318214" cy="2429653"/>
                  </p:xfrm>
                  <a:graphic>
                    <a:graphicData uri="http://schemas.microsoft.com/office/drawing/2017/model3d">
                      <am3d:model3d r:embed="rId4">
                        <am3d:spPr>
                          <a:xfrm>
                            <a:off x="0" y="0"/>
                            <a:ext cx="3318214" cy="2429653"/>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5"/>
                    <a:stretch>
                      <a:fillRect/>
                    </a:stretch>
                  </p:blipFill>
                  <p:spPr>
                    <a:xfrm>
                      <a:off x="4646668" y="1572713"/>
                      <a:ext cx="878161" cy="570309"/>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6" cy="552098"/>
              </a:xfrm>
              <a:prstGeom prst="rect">
                <a:avLst/>
              </a:prstGeom>
              <a:noFill/>
            </p:spPr>
            <p:txBody>
              <a:bodyPr wrap="square" rtlCol="0">
                <a:spAutoFit/>
              </a:bodyPr>
              <a:lstStyle/>
              <a:p>
                <a:pPr algn="ctr"/>
                <a:r>
                  <a:rPr lang="en-US" sz="700" dirty="0">
                    <a:latin typeface="Poppins" panose="00000500000000000000" pitchFamily="2" charset="0"/>
                    <a:cs typeface="Poppins" panose="00000500000000000000" pitchFamily="2" charset="0"/>
                  </a:rPr>
                  <a:t>Large Data Corpus</a:t>
                </a:r>
              </a:p>
            </p:txBody>
          </p:sp>
        </p:grpSp>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numbers of unsupervised training steps</a:t>
              </a:r>
            </a:p>
          </p:txBody>
        </p:sp>
      </p:grpSp>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021534916"/>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12"/>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6272333" y="441478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1296745" y="3694894"/>
            <a:ext cx="2625549" cy="338554"/>
          </a:xfrm>
          <a:prstGeom prst="rect">
            <a:avLst/>
          </a:prstGeom>
          <a:noFill/>
        </p:spPr>
        <p:txBody>
          <a:bodyPr wrap="square" rtlCol="0">
            <a:spAutoFit/>
          </a:bodyPr>
          <a:lstStyle/>
          <a:p>
            <a:pPr algn="ctr"/>
            <a:r>
              <a:rPr lang="en-US" sz="1600" dirty="0"/>
              <a:t>Natural Channel [19, 20]</a:t>
            </a:r>
          </a:p>
        </p:txBody>
      </p:sp>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38554"/>
          </a:xfrm>
          <a:prstGeom prst="rect">
            <a:avLst/>
          </a:prstGeom>
          <a:noFill/>
        </p:spPr>
        <p:txBody>
          <a:bodyPr wrap="square" rtlCol="0">
            <a:spAutoFit/>
          </a:bodyPr>
          <a:lstStyle/>
          <a:p>
            <a:pPr algn="ctr"/>
            <a:r>
              <a:rPr lang="en-US" sz="1600" dirty="0"/>
              <a:t>Formal Channel</a:t>
            </a:r>
          </a:p>
        </p:txBody>
      </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Dual Channel Hypothesis for Source Code [15]</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5085660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Edits Are Repetitive </a:t>
            </a: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Contextual Correctness can be learned from large scale source- code dataset.</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None/>
            </a:pPr>
            <a:r>
              <a:rPr lang="en">
                <a:solidFill>
                  <a:srgbClr val="0944A1"/>
                </a:solidFill>
                <a:latin typeface="Georgia"/>
                <a:ea typeface="Georgia"/>
                <a:cs typeface="Georgia"/>
                <a:sym typeface="Georgia"/>
              </a:rPr>
              <a:t>Developed large scale pre-trained models for different SE tasks.</a:t>
            </a:r>
            <a:endParaRPr>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41</a:t>
            </a:fld>
            <a:endParaRPr dirty="0"/>
          </a:p>
        </p:txBody>
      </p:sp>
      <p:sp>
        <p:nvSpPr>
          <p:cNvPr id="643" name="Google Shape;643;p63"/>
          <p:cNvSpPr/>
          <p:nvPr/>
        </p:nvSpPr>
        <p:spPr>
          <a:xfrm>
            <a:off x="1680883" y="3253654"/>
            <a:ext cx="5782235" cy="951317"/>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18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6" y="1625000"/>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Poppins" panose="00000500000000000000" pitchFamily="2" charset="0"/>
                  <a:cs typeface="Poppins" panose="00000500000000000000" pitchFamily="2" charset="0"/>
                </a:rPr>
                <a:t>Read</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Understands</a:t>
              </a:r>
              <a:r>
                <a:rPr lang="en-US" sz="1650" dirty="0">
                  <a:latin typeface="Poppins" panose="00000500000000000000" pitchFamily="2" charset="0"/>
                  <a:cs typeface="Poppins" panose="00000500000000000000" pitchFamily="2" charset="0"/>
                </a:rPr>
                <a:t>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Reason</a:t>
              </a:r>
              <a:r>
                <a:rPr lang="en-US" sz="1650" dirty="0">
                  <a:latin typeface="Poppins" panose="00000500000000000000" pitchFamily="2" charset="0"/>
                  <a:cs typeface="Poppins" panose="00000500000000000000" pitchFamily="2" charset="0"/>
                </a:rPr>
                <a:t> about any errors in code.</a:t>
              </a:r>
            </a:p>
            <a:p>
              <a:pPr marL="257175" indent="-257175">
                <a:buFont typeface="+mj-lt"/>
                <a:buAutoNum type="arabicPeriod"/>
              </a:pPr>
              <a:r>
                <a:rPr lang="en-US" sz="1650" b="1" dirty="0">
                  <a:latin typeface="Poppins" panose="00000500000000000000" pitchFamily="2" charset="0"/>
                  <a:cs typeface="Poppins" panose="00000500000000000000" pitchFamily="2" charset="0"/>
                </a:rPr>
                <a:t>Learns</a:t>
              </a:r>
              <a:r>
                <a:rPr lang="en-US" sz="1650" dirty="0">
                  <a:latin typeface="Poppins" panose="00000500000000000000" pitchFamily="2" charset="0"/>
                  <a:cs typeface="Poppins" panose="00000500000000000000" pitchFamily="2" charset="0"/>
                </a:rPr>
                <a:t> robust </a:t>
              </a:r>
              <a:r>
                <a:rPr lang="en-US" sz="1650" b="1" dirty="0">
                  <a:latin typeface="Poppins" panose="00000500000000000000" pitchFamily="2"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Poppins" panose="00000500000000000000" pitchFamily="2" charset="0"/>
                  <a:cs typeface="Poppins" panose="00000500000000000000" pitchFamily="2" charset="0"/>
                </a:rPr>
                <a:t>Generate Code.</a:t>
              </a:r>
            </a:p>
            <a:p>
              <a:pPr marL="257175" indent="-257175">
                <a:buFont typeface="+mj-lt"/>
                <a:buAutoNum type="arabicPeriod"/>
              </a:pPr>
              <a:r>
                <a:rPr lang="en-US" sz="1650" dirty="0">
                  <a:latin typeface="Poppins" panose="00000500000000000000" pitchFamily="2" charset="0"/>
                  <a:cs typeface="Poppins" panose="00000500000000000000" pitchFamily="2" charset="0"/>
                </a:rPr>
                <a:t>Learns </a:t>
              </a:r>
              <a:r>
                <a:rPr lang="en-US" sz="1650" b="1" dirty="0">
                  <a:latin typeface="Poppins" panose="00000500000000000000" pitchFamily="2" charset="0"/>
                  <a:cs typeface="Poppins" panose="00000500000000000000" pitchFamily="2" charset="0"/>
                </a:rPr>
                <a:t>Coding Patterns</a:t>
              </a:r>
              <a:r>
                <a:rPr lang="en-US" sz="1650" dirty="0">
                  <a:latin typeface="Poppins" panose="00000500000000000000" pitchFamily="2"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3" y="3776620"/>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43</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900952" y="4296359"/>
            <a:ext cx="1929653" cy="323165"/>
          </a:xfrm>
          <a:prstGeom prst="rect">
            <a:avLst/>
          </a:prstGeom>
          <a:noFill/>
        </p:spPr>
        <p:txBody>
          <a:bodyPr wrap="square" rtlCol="0">
            <a:spAutoFit/>
          </a:bodyPr>
          <a:lstStyle/>
          <a:p>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566421"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231890"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44</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grpSp>
        <p:nvGrpSpPr>
          <p:cNvPr id="13" name="Group 12">
            <a:extLst>
              <a:ext uri="{FF2B5EF4-FFF2-40B4-BE49-F238E27FC236}">
                <a16:creationId xmlns:a16="http://schemas.microsoft.com/office/drawing/2014/main" id="{596769A2-E56F-4F4A-B289-AF39A6A1200A}"/>
              </a:ext>
            </a:extLst>
          </p:cNvPr>
          <p:cNvGrpSpPr/>
          <p:nvPr/>
        </p:nvGrpSpPr>
        <p:grpSpPr>
          <a:xfrm>
            <a:off x="3231178" y="3131814"/>
            <a:ext cx="2871263" cy="1566661"/>
            <a:chOff x="4308238" y="4032318"/>
            <a:chExt cx="3851826" cy="2071828"/>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12" name="Group 11">
              <a:extLst>
                <a:ext uri="{FF2B5EF4-FFF2-40B4-BE49-F238E27FC236}">
                  <a16:creationId xmlns:a16="http://schemas.microsoft.com/office/drawing/2014/main" id="{6EA23588-6999-4833-94C3-52F28EE1FFBE}"/>
                </a:ext>
              </a:extLst>
            </p:cNvPr>
            <p:cNvGrpSpPr/>
            <p:nvPr/>
          </p:nvGrpSpPr>
          <p:grpSpPr>
            <a:xfrm>
              <a:off x="4947945" y="4032318"/>
              <a:ext cx="2372038" cy="2071828"/>
              <a:chOff x="4947945" y="4032318"/>
              <a:chExt cx="2372038" cy="2071828"/>
            </a:xfrm>
          </p:grpSpPr>
          <mc:AlternateContent xmlns:mc="http://schemas.openxmlformats.org/markup-compatibility/2006">
            <mc:Choice xmlns:am3d="http://schemas.microsoft.com/office/drawing/2017/model3d" Requires="am3d">
              <p:graphicFrame>
                <p:nvGraphicFramePr>
                  <p:cNvPr id="14" name="3D Model 13" descr="PLBART">
                    <a:extLst>
                      <a:ext uri="{FF2B5EF4-FFF2-40B4-BE49-F238E27FC236}">
                        <a16:creationId xmlns:a16="http://schemas.microsoft.com/office/drawing/2014/main" id="{F801282A-9CFA-407D-8460-0E3E64E65FB3}"/>
                      </a:ext>
                    </a:extLst>
                  </p:cNvPr>
                  <p:cNvGraphicFramePr>
                    <a:graphicFrameLocks/>
                  </p:cNvGraphicFramePr>
                  <p:nvPr>
                    <p:extLst>
                      <p:ext uri="{D42A27DB-BD31-4B8C-83A1-F6EECF244321}">
                        <p14:modId xmlns:p14="http://schemas.microsoft.com/office/powerpoint/2010/main" val="1564398649"/>
                      </p:ext>
                    </p:extLst>
                  </p:nvPr>
                </p:nvGraphicFramePr>
                <p:xfrm>
                  <a:off x="4947945" y="4032318"/>
                  <a:ext cx="2372038" cy="1740769"/>
                </p:xfrm>
                <a:graphic>
                  <a:graphicData uri="http://schemas.microsoft.com/office/drawing/2017/model3d">
                    <am3d:model3d r:embed="rId5">
                      <am3d:spPr>
                        <a:xfrm>
                          <a:off x="0" y="0"/>
                          <a:ext cx="2372038" cy="1740769"/>
                        </a:xfrm>
                        <a:prstGeom prst="rect">
                          <a:avLst/>
                        </a:prstGeom>
                      </am3d:spPr>
                      <am3d:camera>
                        <am3d:pos x="0" y="0" z="60106359"/>
                        <am3d:up dx="0" dy="36000000" dz="0"/>
                        <am3d:lookAt x="0" y="0" z="0"/>
                        <am3d:perspective fov="1666674"/>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PLBART">
                    <a:extLst>
                      <a:ext uri="{FF2B5EF4-FFF2-40B4-BE49-F238E27FC236}">
                        <a16:creationId xmlns:a16="http://schemas.microsoft.com/office/drawing/2014/main" id="{F801282A-9CFA-407D-8460-0E3E64E65FB3}"/>
                      </a:ext>
                    </a:extLst>
                  </p:cNvPr>
                  <p:cNvPicPr>
                    <a:picLocks noGrp="1" noRot="1" noChangeAspect="1" noMove="1" noResize="1" noEditPoints="1" noAdjustHandles="1" noChangeArrowheads="1" noChangeShapeType="1" noCrop="1"/>
                  </p:cNvPicPr>
                  <p:nvPr/>
                </p:nvPicPr>
                <p:blipFill>
                  <a:blip r:embed="rId6"/>
                  <a:stretch>
                    <a:fillRect/>
                  </a:stretch>
                </p:blipFill>
                <p:spPr>
                  <a:xfrm>
                    <a:off x="3708034" y="3131814"/>
                    <a:ext cx="1768186" cy="1316323"/>
                  </a:xfrm>
                  <a:prstGeom prst="rect">
                    <a:avLst/>
                  </a:prstGeom>
                </p:spPr>
              </p:pic>
            </mc:Fallback>
          </mc:AlternateContent>
          <p:sp>
            <p:nvSpPr>
              <p:cNvPr id="11" name="TextBox 10">
                <a:extLst>
                  <a:ext uri="{FF2B5EF4-FFF2-40B4-BE49-F238E27FC236}">
                    <a16:creationId xmlns:a16="http://schemas.microsoft.com/office/drawing/2014/main" id="{A5D16CD6-137E-4F15-B56F-F8389857DF4D}"/>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20" name="Group 19">
            <a:extLst>
              <a:ext uri="{FF2B5EF4-FFF2-40B4-BE49-F238E27FC236}">
                <a16:creationId xmlns:a16="http://schemas.microsoft.com/office/drawing/2014/main" id="{2FC3296A-49FD-87E5-148E-842A27F369B2}"/>
              </a:ext>
            </a:extLst>
          </p:cNvPr>
          <p:cNvGrpSpPr/>
          <p:nvPr/>
        </p:nvGrpSpPr>
        <p:grpSpPr>
          <a:xfrm>
            <a:off x="3231178" y="3131814"/>
            <a:ext cx="2871263" cy="1566661"/>
            <a:chOff x="4308238" y="4032318"/>
            <a:chExt cx="3851826" cy="2071828"/>
          </a:xfrm>
        </p:grpSpPr>
        <p:sp>
          <p:nvSpPr>
            <p:cNvPr id="21" name="Arrow: Bent 20">
              <a:extLst>
                <a:ext uri="{FF2B5EF4-FFF2-40B4-BE49-F238E27FC236}">
                  <a16:creationId xmlns:a16="http://schemas.microsoft.com/office/drawing/2014/main" id="{5323487C-E0D6-E823-1E8C-BD1C88BB86C0}"/>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2" name="Arrow: Bent 21">
              <a:extLst>
                <a:ext uri="{FF2B5EF4-FFF2-40B4-BE49-F238E27FC236}">
                  <a16:creationId xmlns:a16="http://schemas.microsoft.com/office/drawing/2014/main" id="{CF72AAC9-660B-C9A9-7241-30AE8149881C}"/>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3" name="Group 22">
              <a:extLst>
                <a:ext uri="{FF2B5EF4-FFF2-40B4-BE49-F238E27FC236}">
                  <a16:creationId xmlns:a16="http://schemas.microsoft.com/office/drawing/2014/main" id="{F58E9164-E2A4-D113-BBA5-03D7833092FE}"/>
                </a:ext>
              </a:extLst>
            </p:cNvPr>
            <p:cNvGrpSpPr/>
            <p:nvPr/>
          </p:nvGrpSpPr>
          <p:grpSpPr>
            <a:xfrm>
              <a:off x="4915088" y="4032318"/>
              <a:ext cx="2451409" cy="2071828"/>
              <a:chOff x="4915088" y="4032318"/>
              <a:chExt cx="2451409" cy="2071828"/>
            </a:xfrm>
          </p:grpSpPr>
          <mc:AlternateContent xmlns:mc="http://schemas.openxmlformats.org/markup-compatibility/2006">
            <mc:Choice xmlns:am3d="http://schemas.microsoft.com/office/drawing/2017/model3d" Requires="am3d">
              <p:graphicFrame>
                <p:nvGraphicFramePr>
                  <p:cNvPr id="24" name="3D Model 23" descr="PLBART">
                    <a:extLst>
                      <a:ext uri="{FF2B5EF4-FFF2-40B4-BE49-F238E27FC236}">
                        <a16:creationId xmlns:a16="http://schemas.microsoft.com/office/drawing/2014/main" id="{491DFC4D-D1B2-AC51-8797-C6EBB04DD3BE}"/>
                      </a:ext>
                    </a:extLst>
                  </p:cNvPr>
                  <p:cNvGraphicFramePr>
                    <a:graphicFrameLocks/>
                  </p:cNvGraphicFramePr>
                  <p:nvPr>
                    <p:extLst>
                      <p:ext uri="{D42A27DB-BD31-4B8C-83A1-F6EECF244321}">
                        <p14:modId xmlns:p14="http://schemas.microsoft.com/office/powerpoint/2010/main" val="1307645692"/>
                      </p:ext>
                    </p:extLst>
                  </p:nvPr>
                </p:nvGraphicFramePr>
                <p:xfrm>
                  <a:off x="4915088" y="4032318"/>
                  <a:ext cx="2451409" cy="1799018"/>
                </p:xfrm>
                <a:graphic>
                  <a:graphicData uri="http://schemas.microsoft.com/office/drawing/2017/model3d">
                    <am3d:model3d r:embed="rId6">
                      <am3d:spPr>
                        <a:xfrm>
                          <a:off x="0" y="0"/>
                          <a:ext cx="2451409" cy="1799018"/>
                        </a:xfrm>
                        <a:prstGeom prst="rect">
                          <a:avLst/>
                        </a:prstGeom>
                      </am3d:spPr>
                      <am3d:camera>
                        <am3d:pos x="0" y="0" z="60106359"/>
                        <am3d:up dx="0" dy="36000000" dz="0"/>
                        <am3d:lookAt x="0" y="0" z="0"/>
                        <am3d:perspective fov="169177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PLBART">
                    <a:extLst>
                      <a:ext uri="{FF2B5EF4-FFF2-40B4-BE49-F238E27FC236}">
                        <a16:creationId xmlns:a16="http://schemas.microsoft.com/office/drawing/2014/main" id="{491DFC4D-D1B2-AC51-8797-C6EBB04DD3BE}"/>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827351" cy="1360369"/>
                  </a:xfrm>
                  <a:prstGeom prst="rect">
                    <a:avLst/>
                  </a:prstGeom>
                </p:spPr>
              </p:pic>
            </mc:Fallback>
          </mc:AlternateContent>
          <p:sp>
            <p:nvSpPr>
              <p:cNvPr id="25" name="TextBox 24">
                <a:extLst>
                  <a:ext uri="{FF2B5EF4-FFF2-40B4-BE49-F238E27FC236}">
                    <a16:creationId xmlns:a16="http://schemas.microsoft.com/office/drawing/2014/main" id="{763AF651-F005-DED9-F9CD-BB150FFC569E}"/>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7" name="Group 16">
            <a:extLst>
              <a:ext uri="{FF2B5EF4-FFF2-40B4-BE49-F238E27FC236}">
                <a16:creationId xmlns:a16="http://schemas.microsoft.com/office/drawing/2014/main" id="{C9AE28CD-E260-4D17-FBAC-C6042694A81C}"/>
              </a:ext>
            </a:extLst>
          </p:cNvPr>
          <p:cNvGrpSpPr/>
          <p:nvPr/>
        </p:nvGrpSpPr>
        <p:grpSpPr>
          <a:xfrm>
            <a:off x="3231178" y="3131814"/>
            <a:ext cx="2871263" cy="1566660"/>
            <a:chOff x="4308238" y="4032319"/>
            <a:chExt cx="3851826" cy="2071827"/>
          </a:xfrm>
        </p:grpSpPr>
        <p:sp>
          <p:nvSpPr>
            <p:cNvPr id="19" name="Arrow: Bent 18">
              <a:extLst>
                <a:ext uri="{FF2B5EF4-FFF2-40B4-BE49-F238E27FC236}">
                  <a16:creationId xmlns:a16="http://schemas.microsoft.com/office/drawing/2014/main" id="{A42BB626-93A2-F248-82C7-CB5F268EFE6F}"/>
                </a:ext>
              </a:extLst>
            </p:cNvPr>
            <p:cNvSpPr/>
            <p:nvPr/>
          </p:nvSpPr>
          <p:spPr>
            <a:xfrm rot="10800000" flipH="1">
              <a:off x="4308238" y="4471608"/>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0" name="Arrow: Bent 19">
              <a:extLst>
                <a:ext uri="{FF2B5EF4-FFF2-40B4-BE49-F238E27FC236}">
                  <a16:creationId xmlns:a16="http://schemas.microsoft.com/office/drawing/2014/main" id="{076FAA4B-8828-50F1-FA91-C9C0068FF670}"/>
                </a:ext>
              </a:extLst>
            </p:cNvPr>
            <p:cNvSpPr/>
            <p:nvPr/>
          </p:nvSpPr>
          <p:spPr>
            <a:xfrm rot="5400000" flipH="1">
              <a:off x="7523441" y="4489667"/>
              <a:ext cx="618564" cy="6546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1" name="Group 20">
              <a:extLst>
                <a:ext uri="{FF2B5EF4-FFF2-40B4-BE49-F238E27FC236}">
                  <a16:creationId xmlns:a16="http://schemas.microsoft.com/office/drawing/2014/main" id="{C847E352-6C11-3CCD-92A4-9D76654EC1FD}"/>
                </a:ext>
              </a:extLst>
            </p:cNvPr>
            <p:cNvGrpSpPr/>
            <p:nvPr/>
          </p:nvGrpSpPr>
          <p:grpSpPr>
            <a:xfrm>
              <a:off x="4915088" y="4032319"/>
              <a:ext cx="2372038" cy="2071827"/>
              <a:chOff x="4915088" y="4032319"/>
              <a:chExt cx="2372038" cy="2071827"/>
            </a:xfrm>
          </p:grpSpPr>
          <mc:AlternateContent xmlns:mc="http://schemas.openxmlformats.org/markup-compatibility/2006">
            <mc:Choice xmlns:am3d="http://schemas.microsoft.com/office/drawing/2017/model3d" Requires="am3d">
              <p:graphicFrame>
                <p:nvGraphicFramePr>
                  <p:cNvPr id="22" name="3D Model 21" descr="PLBART">
                    <a:extLst>
                      <a:ext uri="{FF2B5EF4-FFF2-40B4-BE49-F238E27FC236}">
                        <a16:creationId xmlns:a16="http://schemas.microsoft.com/office/drawing/2014/main" id="{0752F396-4264-B661-F92F-65B86D0F59F6}"/>
                      </a:ext>
                    </a:extLst>
                  </p:cNvPr>
                  <p:cNvGraphicFramePr>
                    <a:graphicFrameLocks/>
                  </p:cNvGraphicFramePr>
                  <p:nvPr>
                    <p:extLst>
                      <p:ext uri="{D42A27DB-BD31-4B8C-83A1-F6EECF244321}">
                        <p14:modId xmlns:p14="http://schemas.microsoft.com/office/powerpoint/2010/main" val="1042029568"/>
                      </p:ext>
                    </p:extLst>
                  </p:nvPr>
                </p:nvGraphicFramePr>
                <p:xfrm>
                  <a:off x="4915088" y="4032319"/>
                  <a:ext cx="2372038" cy="1740770"/>
                </p:xfrm>
                <a:graphic>
                  <a:graphicData uri="http://schemas.microsoft.com/office/drawing/2017/model3d">
                    <am3d:model3d r:embed="rId6">
                      <am3d:spPr>
                        <a:xfrm>
                          <a:off x="0" y="0"/>
                          <a:ext cx="2372038" cy="1740770"/>
                        </a:xfrm>
                        <a:prstGeom prst="rect">
                          <a:avLst/>
                        </a:prstGeom>
                      </am3d:spPr>
                      <am3d:camera>
                        <am3d:pos x="0" y="0" z="60106359"/>
                        <am3d:up dx="0" dy="36000000" dz="0"/>
                        <am3d:lookAt x="0" y="0" z="0"/>
                        <am3d:perspective fov="168356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PLBART">
                    <a:extLst>
                      <a:ext uri="{FF2B5EF4-FFF2-40B4-BE49-F238E27FC236}">
                        <a16:creationId xmlns:a16="http://schemas.microsoft.com/office/drawing/2014/main" id="{0752F396-4264-B661-F92F-65B86D0F59F6}"/>
                      </a:ext>
                    </a:extLst>
                  </p:cNvPr>
                  <p:cNvPicPr>
                    <a:picLocks noGrp="1" noRot="1" noChangeAspect="1" noMove="1" noResize="1" noEditPoints="1" noAdjustHandles="1" noChangeArrowheads="1" noChangeShapeType="1" noCrop="1"/>
                  </p:cNvPicPr>
                  <p:nvPr/>
                </p:nvPicPr>
                <p:blipFill>
                  <a:blip r:embed="rId7"/>
                  <a:stretch>
                    <a:fillRect/>
                  </a:stretch>
                </p:blipFill>
                <p:spPr>
                  <a:xfrm>
                    <a:off x="3683542" y="3131814"/>
                    <a:ext cx="1768186" cy="1316324"/>
                  </a:xfrm>
                  <a:prstGeom prst="rect">
                    <a:avLst/>
                  </a:prstGeom>
                </p:spPr>
              </p:pic>
            </mc:Fallback>
          </mc:AlternateContent>
          <p:sp>
            <p:nvSpPr>
              <p:cNvPr id="23" name="TextBox 22">
                <a:extLst>
                  <a:ext uri="{FF2B5EF4-FFF2-40B4-BE49-F238E27FC236}">
                    <a16:creationId xmlns:a16="http://schemas.microsoft.com/office/drawing/2014/main" id="{59B096C1-7694-4F3E-28F9-89BD4D2431AC}"/>
                  </a:ext>
                </a:extLst>
              </p:cNvPr>
              <p:cNvSpPr txBox="1"/>
              <p:nvPr/>
            </p:nvSpPr>
            <p:spPr>
              <a:xfrm>
                <a:off x="5755341" y="5765591"/>
                <a:ext cx="945130" cy="338555"/>
              </a:xfrm>
              <a:prstGeom prst="rect">
                <a:avLst/>
              </a:prstGeom>
              <a:noFill/>
            </p:spPr>
            <p:txBody>
              <a:bodyPr wrap="none" rtlCol="0">
                <a:spAutoFit/>
              </a:bodyPr>
              <a:lstStyle/>
              <a:p>
                <a:r>
                  <a:rPr lang="en-US" sz="1050" dirty="0"/>
                  <a:t>PLBART</a:t>
                </a:r>
              </a:p>
            </p:txBody>
          </p:sp>
        </p:grpSp>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47</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463623"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0" name="Google Shape;83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pic>
        <p:nvPicPr>
          <p:cNvPr id="831" name="Google Shape;831;p80"/>
          <p:cNvPicPr preferRelativeResize="0"/>
          <p:nvPr/>
        </p:nvPicPr>
        <p:blipFill>
          <a:blip r:embed="rId3">
            <a:alphaModFix/>
          </a:blip>
          <a:stretch>
            <a:fillRect/>
          </a:stretch>
        </p:blipFill>
        <p:spPr>
          <a:xfrm>
            <a:off x="336225" y="1295077"/>
            <a:ext cx="8412451" cy="2942547"/>
          </a:xfrm>
          <a:prstGeom prst="rect">
            <a:avLst/>
          </a:prstGeom>
          <a:noFill/>
          <a:ln>
            <a:noFill/>
          </a:ln>
        </p:spPr>
      </p:pic>
      <p:pic>
        <p:nvPicPr>
          <p:cNvPr id="832" name="Google Shape;832;p80"/>
          <p:cNvPicPr preferRelativeResize="0"/>
          <p:nvPr/>
        </p:nvPicPr>
        <p:blipFill rotWithShape="1">
          <a:blip r:embed="rId4">
            <a:alphaModFix/>
          </a:blip>
          <a:srcRect b="27714"/>
          <a:stretch/>
        </p:blipFill>
        <p:spPr>
          <a:xfrm>
            <a:off x="395325" y="1293199"/>
            <a:ext cx="8353351" cy="641613"/>
          </a:xfrm>
          <a:prstGeom prst="rect">
            <a:avLst/>
          </a:prstGeom>
          <a:noFill/>
          <a:ln>
            <a:noFill/>
          </a:ln>
        </p:spPr>
      </p:pic>
      <p:sp>
        <p:nvSpPr>
          <p:cNvPr id="833" name="Google Shape;833;p8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(overview)</a:t>
            </a:r>
            <a:endParaRPr sz="2500" dirty="0">
              <a:solidFill>
                <a:srgbClr val="000000"/>
              </a:solidFill>
              <a:latin typeface="Georgia"/>
              <a:ea typeface="Georgia"/>
              <a:cs typeface="Georgia"/>
              <a:sym typeface="Georgia"/>
            </a:endParaRPr>
          </a:p>
        </p:txBody>
      </p:sp>
      <p:sp>
        <p:nvSpPr>
          <p:cNvPr id="834" name="Google Shape;834;p80"/>
          <p:cNvSpPr/>
          <p:nvPr/>
        </p:nvSpPr>
        <p:spPr>
          <a:xfrm>
            <a:off x="610250" y="3122343"/>
            <a:ext cx="3914100" cy="4926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835" name="Google Shape;835;p80"/>
          <p:cNvSpPr/>
          <p:nvPr/>
        </p:nvSpPr>
        <p:spPr>
          <a:xfrm>
            <a:off x="5003025" y="3121050"/>
            <a:ext cx="3624000" cy="492600"/>
          </a:xfrm>
          <a:prstGeom prst="roundRect">
            <a:avLst>
              <a:gd name="adj" fmla="val 16667"/>
            </a:avLst>
          </a:prstGeom>
          <a:solidFill>
            <a:srgbClr val="D9D2E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Decoder</a:t>
            </a:r>
            <a:endParaRPr sz="2500" b="1">
              <a:latin typeface="Courier New"/>
              <a:ea typeface="Courier New"/>
              <a:cs typeface="Courier New"/>
              <a:sym typeface="Courier New"/>
            </a:endParaRPr>
          </a:p>
        </p:txBody>
      </p:sp>
      <p:sp>
        <p:nvSpPr>
          <p:cNvPr id="836" name="Google Shape;836;p80"/>
          <p:cNvSpPr/>
          <p:nvPr/>
        </p:nvSpPr>
        <p:spPr>
          <a:xfrm>
            <a:off x="4659250" y="2626950"/>
            <a:ext cx="4089300" cy="1452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0"/>
          <p:cNvSpPr/>
          <p:nvPr/>
        </p:nvSpPr>
        <p:spPr>
          <a:xfrm>
            <a:off x="281000" y="2563356"/>
            <a:ext cx="8520600" cy="1724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2">
            <a:extLst>
              <a:ext uri="{FF2B5EF4-FFF2-40B4-BE49-F238E27FC236}">
                <a16:creationId xmlns:a16="http://schemas.microsoft.com/office/drawing/2014/main" id="{53285E26-0184-54EF-B0BE-1DE69E58CA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14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837"/>
                                        </p:tgtEl>
                                      </p:cBhvr>
                                    </p:animEffect>
                                    <p:set>
                                      <p:cBhvr>
                                        <p:cTn id="7" dur="1" fill="hold">
                                          <p:stCondLst>
                                            <p:cond delay="1000"/>
                                          </p:stCondLst>
                                        </p:cTn>
                                        <p:tgtEl>
                                          <p:spTgt spid="8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36"/>
                                        </p:tgtEl>
                                      </p:cBhvr>
                                    </p:animEffect>
                                    <p:set>
                                      <p:cBhvr>
                                        <p:cTn id="12" dur="1" fill="hold">
                                          <p:stCondLst>
                                            <p:cond delay="1000"/>
                                          </p:stCondLst>
                                        </p:cTn>
                                        <p:tgtEl>
                                          <p:spTgt spid="8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58</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59</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 name="Picture 2">
            <a:extLst>
              <a:ext uri="{FF2B5EF4-FFF2-40B4-BE49-F238E27FC236}">
                <a16:creationId xmlns:a16="http://schemas.microsoft.com/office/drawing/2014/main" id="{A792936A-1B1C-163E-56BE-76FDBA07F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1091311" y="1490503"/>
            <a:ext cx="7150892" cy="2259965"/>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930106" y="3978167"/>
            <a:ext cx="5202283" cy="577081"/>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61</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0" y="1426575"/>
            <a:ext cx="3781737" cy="319879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339569" y="2583561"/>
            <a:ext cx="1807369" cy="854080"/>
          </a:xfrm>
          <a:prstGeom prst="rect">
            <a:avLst/>
          </a:prstGeom>
          <a:noFill/>
        </p:spPr>
        <p:txBody>
          <a:bodyPr wrap="square" rtlCol="0">
            <a:spAutoFit/>
          </a:bodyPr>
          <a:lstStyle/>
          <a:p>
            <a:r>
              <a:rPr lang="en-US" sz="165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Tree>
    <p:extLst>
      <p:ext uri="{BB962C8B-B14F-4D97-AF65-F5344CB8AC3E}">
        <p14:creationId xmlns:p14="http://schemas.microsoft.com/office/powerpoint/2010/main" val="1163227821"/>
      </p:ext>
    </p:extLst>
  </p:cSld>
  <p:clrMapOvr>
    <a:masterClrMapping/>
  </p:clrMapOvr>
  <p:transition spd="med">
    <p:pull/>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085203"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64</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5">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6"/>
              <a:stretch>
                <a:fillRect/>
              </a:stretch>
            </p:blipFill>
            <p:spPr>
              <a:xfrm>
                <a:off x="3965010" y="1528193"/>
                <a:ext cx="848072" cy="622375"/>
              </a:xfrm>
              <a:prstGeom prst="rect">
                <a:avLst/>
              </a:prstGeom>
            </p:spPr>
          </p:pic>
        </mc:Fallback>
      </mc:AlternateContent>
      <p:grpSp>
        <p:nvGrpSpPr>
          <p:cNvPr id="51" name="Group 50">
            <a:extLst>
              <a:ext uri="{FF2B5EF4-FFF2-40B4-BE49-F238E27FC236}">
                <a16:creationId xmlns:a16="http://schemas.microsoft.com/office/drawing/2014/main" id="{8AC01517-4CEC-688A-027C-E926E794E74F}"/>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7">
              <a:alphaModFix/>
            </a:blip>
            <a:srcRect r="66874" b="27714"/>
            <a:stretch/>
          </p:blipFill>
          <p:spPr>
            <a:xfrm>
              <a:off x="890213" y="2703151"/>
              <a:ext cx="2246019" cy="506647"/>
            </a:xfrm>
            <a:prstGeom prst="rect">
              <a:avLst/>
            </a:prstGeom>
            <a:noFill/>
            <a:ln>
              <a:noFill/>
            </a:ln>
          </p:spPr>
        </p:pic>
        <mc:AlternateContent xmlns:mc="http://schemas.openxmlformats.org/markup-compatibility/2006">
          <mc:Choice xmlns:am3d="http://schemas.microsoft.com/office/drawing/2017/model3d" Requires="am3d">
            <p:graphicFrame>
              <p:nvGraphicFramePr>
                <p:cNvPr id="38" name="3D Model 37" descr="PLBART">
                  <a:extLst>
                    <a:ext uri="{FF2B5EF4-FFF2-40B4-BE49-F238E27FC236}">
                      <a16:creationId xmlns:a16="http://schemas.microsoft.com/office/drawing/2014/main" id="{83E25118-4387-A530-7D3A-50852562A313}"/>
                    </a:ext>
                  </a:extLst>
                </p:cNvPr>
                <p:cNvGraphicFramePr>
                  <a:graphicFrameLocks/>
                </p:cNvGraphicFramePr>
                <p:nvPr>
                  <p:extLst>
                    <p:ext uri="{D42A27DB-BD31-4B8C-83A1-F6EECF244321}">
                      <p14:modId xmlns:p14="http://schemas.microsoft.com/office/powerpoint/2010/main" val="391479524"/>
                    </p:ext>
                  </p:extLst>
                </p:nvPr>
              </p:nvGraphicFramePr>
              <p:xfrm>
                <a:off x="3532967" y="3152759"/>
                <a:ext cx="1191884" cy="874689"/>
              </p:xfrm>
              <a:graphic>
                <a:graphicData uri="http://schemas.microsoft.com/office/drawing/2017/model3d">
                  <am3d:model3d r:embed="rId5">
                    <am3d:spPr>
                      <a:xfrm>
                        <a:off x="0" y="0"/>
                        <a:ext cx="1191884" cy="874689"/>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PLBART">
                  <a:extLst>
                    <a:ext uri="{FF2B5EF4-FFF2-40B4-BE49-F238E27FC236}">
                      <a16:creationId xmlns:a16="http://schemas.microsoft.com/office/drawing/2014/main" id="{83E25118-4387-A530-7D3A-50852562A313}"/>
                    </a:ext>
                  </a:extLst>
                </p:cNvPr>
                <p:cNvPicPr>
                  <a:picLocks noGrp="1" noRot="1" noChangeAspect="1" noMove="1" noResize="1" noEditPoints="1" noAdjustHandles="1" noChangeArrowheads="1" noChangeShapeType="1" noCrop="1"/>
                </p:cNvPicPr>
                <p:nvPr/>
              </p:nvPicPr>
              <p:blipFill>
                <a:blip r:embed="rId8"/>
                <a:stretch>
                  <a:fillRect/>
                </a:stretch>
              </p:blipFill>
              <p:spPr>
                <a:xfrm>
                  <a:off x="3532967" y="3152759"/>
                  <a:ext cx="1191884" cy="874689"/>
                </a:xfrm>
                <a:prstGeom prst="rect">
                  <a:avLst/>
                </a:prstGeom>
              </p:spPr>
            </p:pic>
          </mc:Fallback>
        </mc:AlternateContent>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9">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7">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7">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row: Down 48">
              <a:extLst>
                <a:ext uri="{FF2B5EF4-FFF2-40B4-BE49-F238E27FC236}">
                  <a16:creationId xmlns:a16="http://schemas.microsoft.com/office/drawing/2014/main" id="{E4783130-26D2-5BEB-B75D-44E13C5929A0}"/>
                </a:ext>
              </a:extLst>
            </p:cNvPr>
            <p:cNvSpPr/>
            <p:nvPr/>
          </p:nvSpPr>
          <p:spPr>
            <a:xfrm rot="16200000">
              <a:off x="4838749" y="3469060"/>
              <a:ext cx="151510" cy="242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grpSp>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66</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67</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622884" y="3381533"/>
            <a:ext cx="4740400" cy="738664"/>
          </a:xfrm>
          <a:prstGeom prst="rect">
            <a:avLst/>
          </a:prstGeom>
          <a:noFill/>
        </p:spPr>
        <p:txBody>
          <a:bodyPr wrap="none" rtlCol="0">
            <a:spAutoFit/>
          </a:bodyPr>
          <a:lstStyle/>
          <a:p>
            <a:r>
              <a:rPr lang="en-US" dirty="0" err="1"/>
              <a:t>BugFix</a:t>
            </a:r>
            <a:r>
              <a:rPr lang="en-US" dirty="0"/>
              <a:t> dataset proposed by Tufano et al. (ICSE 2019) [7]</a:t>
            </a:r>
          </a:p>
          <a:p>
            <a:endParaRPr lang="en-US" dirty="0"/>
          </a:p>
          <a:p>
            <a:r>
              <a:rPr lang="en-US" dirty="0"/>
              <a:t>Exact Match accuracy (%) at Top 1 recommendation.</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69</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0" name="3D Model 9" descr="Gears">
                <a:extLst>
                  <a:ext uri="{FF2B5EF4-FFF2-40B4-BE49-F238E27FC236}">
                    <a16:creationId xmlns:a16="http://schemas.microsoft.com/office/drawing/2014/main" id="{2E59DBA9-7C88-E51A-43DF-B0A4AEFC2C57}"/>
                  </a:ext>
                </a:extLst>
              </p:cNvPr>
              <p:cNvGraphicFramePr>
                <a:graphicFrameLocks/>
              </p:cNvGraphicFramePr>
              <p:nvPr>
                <p:extLst>
                  <p:ext uri="{D42A27DB-BD31-4B8C-83A1-F6EECF244321}">
                    <p14:modId xmlns:p14="http://schemas.microsoft.com/office/powerpoint/2010/main" val="3881053671"/>
                  </p:ext>
                </p:extLst>
              </p:nvPr>
            </p:nvGraphicFramePr>
            <p:xfrm>
              <a:off x="4112683" y="3297571"/>
              <a:ext cx="1347904" cy="1006190"/>
            </p:xfrm>
            <a:graphic>
              <a:graphicData uri="http://schemas.microsoft.com/office/drawing/2017/model3d">
                <am3d:model3d r:embed="rId6">
                  <am3d:spPr>
                    <a:xfrm>
                      <a:off x="0" y="0"/>
                      <a:ext cx="1347904" cy="1006190"/>
                    </a:xfrm>
                    <a:prstGeom prst="rect">
                      <a:avLst/>
                    </a:prstGeom>
                  </am3d:spPr>
                  <am3d:camera>
                    <am3d:pos x="0" y="0" z="60106359"/>
                    <am3d:up dx="0" dy="36000000" dz="0"/>
                    <am3d:lookAt x="0" y="0" z="0"/>
                    <am3d:perspective fov="1699464"/>
                  </am3d:camera>
                  <am3d:trans>
                    <am3d:meterPerModelUnit n="1907604" d="1000000"/>
                    <am3d:preTrans dx="718081" dy="-13902428" dz="156387"/>
                    <am3d:scale>
                      <am3d:sx n="1000000" d="1000000"/>
                      <am3d:sy n="1000000" d="1000000"/>
                      <am3d:sz n="1000000" d="1000000"/>
                    </am3d:scale>
                    <am3d:rot ax="762366" ay="-350756" az="-78923"/>
                    <am3d:postTrans dx="0" dy="0"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ears">
                <a:extLst>
                  <a:ext uri="{FF2B5EF4-FFF2-40B4-BE49-F238E27FC236}">
                    <a16:creationId xmlns:a16="http://schemas.microsoft.com/office/drawing/2014/main" id="{2E59DBA9-7C88-E51A-43DF-B0A4AEFC2C57}"/>
                  </a:ext>
                </a:extLst>
              </p:cNvPr>
              <p:cNvPicPr>
                <a:picLocks noGrp="1" noRot="1" noChangeAspect="1" noMove="1" noResize="1" noEditPoints="1" noAdjustHandles="1" noChangeArrowheads="1" noChangeShapeType="1" noCrop="1"/>
              </p:cNvPicPr>
              <p:nvPr/>
            </p:nvPicPr>
            <p:blipFill>
              <a:blip r:embed="rId7"/>
              <a:stretch>
                <a:fillRect/>
              </a:stretch>
            </p:blipFill>
            <p:spPr>
              <a:xfrm>
                <a:off x="4112683" y="3297571"/>
                <a:ext cx="1347904" cy="1006190"/>
              </a:xfrm>
              <a:prstGeom prst="rect">
                <a:avLst/>
              </a:prstGeom>
            </p:spPr>
          </p:pic>
        </mc:Fallback>
      </mc:AlternateContent>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71</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75" name="Group 74">
            <a:extLst>
              <a:ext uri="{FF2B5EF4-FFF2-40B4-BE49-F238E27FC236}">
                <a16:creationId xmlns:a16="http://schemas.microsoft.com/office/drawing/2014/main" id="{16C0BC89-B9E7-10AD-C401-2A157B231F5C}"/>
              </a:ext>
            </a:extLst>
          </p:cNvPr>
          <p:cNvGrpSpPr/>
          <p:nvPr/>
        </p:nvGrpSpPr>
        <p:grpSpPr>
          <a:xfrm>
            <a:off x="4946123" y="1090756"/>
            <a:ext cx="3028357" cy="1879669"/>
            <a:chOff x="4946123" y="1090756"/>
            <a:chExt cx="3028357" cy="1879669"/>
          </a:xfrm>
        </p:grpSpPr>
        <p:grpSp>
          <p:nvGrpSpPr>
            <p:cNvPr id="50" name="Group 49">
              <a:extLst>
                <a:ext uri="{FF2B5EF4-FFF2-40B4-BE49-F238E27FC236}">
                  <a16:creationId xmlns:a16="http://schemas.microsoft.com/office/drawing/2014/main" id="{2E066922-0A8A-A57B-CBB7-F4198585620E}"/>
                </a:ext>
              </a:extLst>
            </p:cNvPr>
            <p:cNvGrpSpPr/>
            <p:nvPr/>
          </p:nvGrpSpPr>
          <p:grpSpPr>
            <a:xfrm>
              <a:off x="4946123" y="1090756"/>
              <a:ext cx="3028357" cy="1879669"/>
              <a:chOff x="5655841" y="1649573"/>
              <a:chExt cx="4818565" cy="2890021"/>
            </a:xfrm>
          </p:grpSpPr>
          <p:pic>
            <p:nvPicPr>
              <p:cNvPr id="51" name="Google Shape;318;p34">
                <a:extLst>
                  <a:ext uri="{FF2B5EF4-FFF2-40B4-BE49-F238E27FC236}">
                    <a16:creationId xmlns:a16="http://schemas.microsoft.com/office/drawing/2014/main" id="{4DEF3962-ACEE-B2CC-6EFF-C52EAF7BB63B}"/>
                  </a:ext>
                </a:extLst>
              </p:cNvPr>
              <p:cNvPicPr preferRelativeResize="0"/>
              <p:nvPr/>
            </p:nvPicPr>
            <p:blipFill rotWithShape="1">
              <a:blip r:embed="rId4">
                <a:alphaModFix/>
              </a:blip>
              <a:srcRect l="10193" t="10169" r="11575" b="44398"/>
              <a:stretch/>
            </p:blipFill>
            <p:spPr>
              <a:xfrm>
                <a:off x="5655841" y="1649573"/>
                <a:ext cx="1756155" cy="1537437"/>
              </a:xfrm>
              <a:prstGeom prst="rect">
                <a:avLst/>
              </a:prstGeom>
              <a:noFill/>
              <a:ln>
                <a:noFill/>
              </a:ln>
            </p:spPr>
          </p:pic>
          <mc:AlternateContent xmlns:mc="http://schemas.openxmlformats.org/markup-compatibility/2006">
            <mc:Choice xmlns:am3d="http://schemas.microsoft.com/office/drawing/2017/model3d" Requires="am3d">
              <p:graphicFrame>
                <p:nvGraphicFramePr>
                  <p:cNvPr id="52" name="3D Model 51" descr="Gears">
                    <a:extLst>
                      <a:ext uri="{FF2B5EF4-FFF2-40B4-BE49-F238E27FC236}">
                        <a16:creationId xmlns:a16="http://schemas.microsoft.com/office/drawing/2014/main" id="{CB56D33A-FA60-B127-174C-7B8B872493AC}"/>
                      </a:ext>
                    </a:extLst>
                  </p:cNvPr>
                  <p:cNvGraphicFramePr>
                    <a:graphicFrameLocks/>
                  </p:cNvGraphicFramePr>
                  <p:nvPr>
                    <p:extLst>
                      <p:ext uri="{D42A27DB-BD31-4B8C-83A1-F6EECF244321}">
                        <p14:modId xmlns:p14="http://schemas.microsoft.com/office/powerpoint/2010/main" val="2560694954"/>
                      </p:ext>
                    </p:extLst>
                  </p:nvPr>
                </p:nvGraphicFramePr>
                <p:xfrm>
                  <a:off x="8627161" y="2445816"/>
                  <a:ext cx="1847245" cy="1352585"/>
                </p:xfrm>
                <a:graphic>
                  <a:graphicData uri="http://schemas.microsoft.com/office/drawing/2017/model3d">
                    <am3d:model3d r:embed="rId5">
                      <am3d:spPr>
                        <a:xfrm>
                          <a:off x="0" y="0"/>
                          <a:ext cx="1847245" cy="1352585"/>
                        </a:xfrm>
                        <a:prstGeom prst="rect">
                          <a:avLst/>
                        </a:prstGeom>
                      </am3d:spPr>
                      <am3d:camera>
                        <am3d:pos x="0" y="0" z="60106359"/>
                        <am3d:up dx="0" dy="36000000" dz="0"/>
                        <am3d:lookAt x="0" y="0" z="0"/>
                        <am3d:perspective fov="1732659"/>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Gears">
                    <a:extLst>
                      <a:ext uri="{FF2B5EF4-FFF2-40B4-BE49-F238E27FC236}">
                        <a16:creationId xmlns:a16="http://schemas.microsoft.com/office/drawing/2014/main" id="{CB56D33A-FA60-B127-174C-7B8B872493AC}"/>
                      </a:ext>
                    </a:extLst>
                  </p:cNvPr>
                  <p:cNvPicPr>
                    <a:picLocks noGrp="1" noRot="1" noChangeAspect="1" noMove="1" noResize="1" noEditPoints="1" noAdjustHandles="1" noChangeArrowheads="1" noChangeShapeType="1" noCrop="1"/>
                  </p:cNvPicPr>
                  <p:nvPr/>
                </p:nvPicPr>
                <p:blipFill>
                  <a:blip r:embed="rId6"/>
                  <a:stretch>
                    <a:fillRect/>
                  </a:stretch>
                </p:blipFill>
                <p:spPr>
                  <a:xfrm>
                    <a:off x="6813529" y="1608632"/>
                    <a:ext cx="1160951" cy="879721"/>
                  </a:xfrm>
                  <a:prstGeom prst="rect">
                    <a:avLst/>
                  </a:prstGeom>
                </p:spPr>
              </p:pic>
            </mc:Fallback>
          </mc:AlternateContent>
          <p:sp>
            <p:nvSpPr>
              <p:cNvPr id="53" name="Arrow: Right 52">
                <a:extLst>
                  <a:ext uri="{FF2B5EF4-FFF2-40B4-BE49-F238E27FC236}">
                    <a16:creationId xmlns:a16="http://schemas.microsoft.com/office/drawing/2014/main" id="{D10612C3-701B-C2C4-9BE9-4061435EFAC5}"/>
                  </a:ext>
                </a:extLst>
              </p:cNvPr>
              <p:cNvSpPr/>
              <p:nvPr/>
            </p:nvSpPr>
            <p:spPr>
              <a:xfrm>
                <a:off x="7924130" y="3016479"/>
                <a:ext cx="663275" cy="341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54" name="Google Shape;188;p23">
                <a:extLst>
                  <a:ext uri="{FF2B5EF4-FFF2-40B4-BE49-F238E27FC236}">
                    <a16:creationId xmlns:a16="http://schemas.microsoft.com/office/drawing/2014/main" id="{BC5FDA3E-E0B6-A620-CDC0-4DA7EDAD4718}"/>
                  </a:ext>
                </a:extLst>
              </p:cNvPr>
              <p:cNvPicPr preferRelativeResize="0"/>
              <p:nvPr/>
            </p:nvPicPr>
            <p:blipFill>
              <a:blip r:embed="rId7">
                <a:alphaModFix/>
              </a:blip>
              <a:stretch>
                <a:fillRect/>
              </a:stretch>
            </p:blipFill>
            <p:spPr>
              <a:xfrm>
                <a:off x="5716621" y="3187010"/>
                <a:ext cx="1675671" cy="1352584"/>
              </a:xfrm>
              <a:prstGeom prst="rect">
                <a:avLst/>
              </a:prstGeom>
              <a:noFill/>
              <a:ln>
                <a:noFill/>
              </a:ln>
            </p:spPr>
          </p:pic>
        </p:grpSp>
        <p:sp>
          <p:nvSpPr>
            <p:cNvPr id="73" name="Star: 32 Points 72">
              <a:extLst>
                <a:ext uri="{FF2B5EF4-FFF2-40B4-BE49-F238E27FC236}">
                  <a16:creationId xmlns:a16="http://schemas.microsoft.com/office/drawing/2014/main" id="{A8AE392F-4E9F-7841-3CF6-DF963CFDCB57}"/>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76" name="Group 75">
            <a:extLst>
              <a:ext uri="{FF2B5EF4-FFF2-40B4-BE49-F238E27FC236}">
                <a16:creationId xmlns:a16="http://schemas.microsoft.com/office/drawing/2014/main" id="{FFF45DF9-C850-045E-EEB8-DE54EFBA9DFA}"/>
              </a:ext>
            </a:extLst>
          </p:cNvPr>
          <p:cNvGrpSpPr/>
          <p:nvPr/>
        </p:nvGrpSpPr>
        <p:grpSpPr>
          <a:xfrm>
            <a:off x="4636447" y="3074974"/>
            <a:ext cx="3363297" cy="1677171"/>
            <a:chOff x="4677743" y="3031886"/>
            <a:chExt cx="3363297" cy="1677171"/>
          </a:xfrm>
        </p:grpSpPr>
        <p:grpSp>
          <p:nvGrpSpPr>
            <p:cNvPr id="64" name="Group 63">
              <a:extLst>
                <a:ext uri="{FF2B5EF4-FFF2-40B4-BE49-F238E27FC236}">
                  <a16:creationId xmlns:a16="http://schemas.microsoft.com/office/drawing/2014/main" id="{659DEB62-B1BA-9F55-EDC0-83001AB79D06}"/>
                </a:ext>
              </a:extLst>
            </p:cNvPr>
            <p:cNvGrpSpPr/>
            <p:nvPr/>
          </p:nvGrpSpPr>
          <p:grpSpPr>
            <a:xfrm>
              <a:off x="4677743" y="3254056"/>
              <a:ext cx="3363297" cy="1455001"/>
              <a:chOff x="5784912" y="1178725"/>
              <a:chExt cx="4484395" cy="1940001"/>
            </a:xfrm>
          </p:grpSpPr>
          <p:grpSp>
            <p:nvGrpSpPr>
              <p:cNvPr id="65" name="Group 64">
                <a:extLst>
                  <a:ext uri="{FF2B5EF4-FFF2-40B4-BE49-F238E27FC236}">
                    <a16:creationId xmlns:a16="http://schemas.microsoft.com/office/drawing/2014/main" id="{1239A570-D5C1-903C-6833-A9229C3E6B1F}"/>
                  </a:ext>
                </a:extLst>
              </p:cNvPr>
              <p:cNvGrpSpPr/>
              <p:nvPr/>
            </p:nvGrpSpPr>
            <p:grpSpPr>
              <a:xfrm>
                <a:off x="6066280" y="1178725"/>
                <a:ext cx="4203027" cy="1665355"/>
                <a:chOff x="5143708" y="1152428"/>
                <a:chExt cx="6684492" cy="2570833"/>
              </a:xfrm>
            </p:grpSpPr>
            <mc:AlternateContent xmlns:mc="http://schemas.openxmlformats.org/markup-compatibility/2006">
              <mc:Choice xmlns:am3d="http://schemas.microsoft.com/office/drawing/2017/model3d" Requires="am3d">
                <p:graphicFrame>
                  <p:nvGraphicFramePr>
                    <p:cNvPr id="67" name="3D Model 66" descr="Gears">
                      <a:extLst>
                        <a:ext uri="{FF2B5EF4-FFF2-40B4-BE49-F238E27FC236}">
                          <a16:creationId xmlns:a16="http://schemas.microsoft.com/office/drawing/2014/main" id="{C209BC4F-E952-2BE6-7B32-AAD5F8974CA3}"/>
                        </a:ext>
                      </a:extLst>
                    </p:cNvPr>
                    <p:cNvGraphicFramePr>
                      <a:graphicFrameLocks/>
                    </p:cNvGraphicFramePr>
                    <p:nvPr>
                      <p:extLst>
                        <p:ext uri="{D42A27DB-BD31-4B8C-83A1-F6EECF244321}">
                          <p14:modId xmlns:p14="http://schemas.microsoft.com/office/powerpoint/2010/main" val="1509651470"/>
                        </p:ext>
                      </p:extLst>
                    </p:nvPr>
                  </p:nvGraphicFramePr>
                  <p:xfrm>
                    <a:off x="8719977" y="1241161"/>
                    <a:ext cx="3108223" cy="2199885"/>
                  </p:xfrm>
                  <a:graphic>
                    <a:graphicData uri="http://schemas.microsoft.com/office/drawing/2017/model3d">
                      <am3d:model3d r:embed="rId5">
                        <am3d:spPr>
                          <a:xfrm>
                            <a:off x="0" y="0"/>
                            <a:ext cx="3108223" cy="2199885"/>
                          </a:xfrm>
                          <a:prstGeom prst="rect">
                            <a:avLst/>
                          </a:prstGeom>
                        </am3d:spPr>
                        <am3d:camera>
                          <am3d:pos x="0" y="0" z="60106359"/>
                          <am3d:up dx="0" dy="36000000" dz="0"/>
                          <am3d:lookAt x="0" y="0" z="0"/>
                          <am3d:perspective fov="1630045"/>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7" name="3D Model 66" descr="Gears">
                      <a:extLst>
                        <a:ext uri="{FF2B5EF4-FFF2-40B4-BE49-F238E27FC236}">
                          <a16:creationId xmlns:a16="http://schemas.microsoft.com/office/drawing/2014/main" id="{C209BC4F-E952-2BE6-7B32-AAD5F8974CA3}"/>
                        </a:ext>
                      </a:extLst>
                    </p:cNvPr>
                    <p:cNvPicPr>
                      <a:picLocks noGrp="1" noRot="1" noChangeAspect="1" noMove="1" noResize="1" noEditPoints="1" noAdjustHandles="1" noChangeArrowheads="1" noChangeShapeType="1" noCrop="1"/>
                    </p:cNvPicPr>
                    <p:nvPr/>
                  </p:nvPicPr>
                  <p:blipFill>
                    <a:blip r:embed="rId8"/>
                    <a:stretch>
                      <a:fillRect/>
                    </a:stretch>
                  </p:blipFill>
                  <p:spPr>
                    <a:xfrm>
                      <a:off x="6533969" y="3340254"/>
                      <a:ext cx="1465775" cy="1068794"/>
                    </a:xfrm>
                    <a:prstGeom prst="rect">
                      <a:avLst/>
                    </a:prstGeom>
                  </p:spPr>
                </p:pic>
              </mc:Fallback>
            </mc:AlternateContent>
            <p:sp>
              <p:nvSpPr>
                <p:cNvPr id="68" name="Arrow: Right 67">
                  <a:extLst>
                    <a:ext uri="{FF2B5EF4-FFF2-40B4-BE49-F238E27FC236}">
                      <a16:creationId xmlns:a16="http://schemas.microsoft.com/office/drawing/2014/main" id="{5F50DDC0-7242-A833-8595-550F954E0A73}"/>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9" name="Group 68">
                  <a:extLst>
                    <a:ext uri="{FF2B5EF4-FFF2-40B4-BE49-F238E27FC236}">
                      <a16:creationId xmlns:a16="http://schemas.microsoft.com/office/drawing/2014/main" id="{A62D098C-340A-6BA0-F230-31E195724B09}"/>
                    </a:ext>
                  </a:extLst>
                </p:cNvPr>
                <p:cNvGrpSpPr/>
                <p:nvPr/>
              </p:nvGrpSpPr>
              <p:grpSpPr>
                <a:xfrm>
                  <a:off x="5143708" y="1152428"/>
                  <a:ext cx="2788844" cy="2570833"/>
                  <a:chOff x="4747271" y="1126525"/>
                  <a:chExt cx="2788844" cy="2570833"/>
                </a:xfrm>
              </p:grpSpPr>
              <p:pic>
                <p:nvPicPr>
                  <p:cNvPr id="70" name="Graphic 69" descr="Database with solid fill">
                    <a:extLst>
                      <a:ext uri="{FF2B5EF4-FFF2-40B4-BE49-F238E27FC236}">
                        <a16:creationId xmlns:a16="http://schemas.microsoft.com/office/drawing/2014/main" id="{536C33DE-348F-2AE5-9997-C0C57004A2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71" name="Graphic 70" descr="Database with solid fill">
                    <a:extLst>
                      <a:ext uri="{FF2B5EF4-FFF2-40B4-BE49-F238E27FC236}">
                        <a16:creationId xmlns:a16="http://schemas.microsoft.com/office/drawing/2014/main" id="{D9CEF79F-3658-555E-9245-B5832211F5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72" name="Graphic 71" descr="Database with solid fill">
                    <a:extLst>
                      <a:ext uri="{FF2B5EF4-FFF2-40B4-BE49-F238E27FC236}">
                        <a16:creationId xmlns:a16="http://schemas.microsoft.com/office/drawing/2014/main" id="{9C8361DD-FC84-B044-8E0C-05A6E129B2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6" name="TextBox 65">
                <a:extLst>
                  <a:ext uri="{FF2B5EF4-FFF2-40B4-BE49-F238E27FC236}">
                    <a16:creationId xmlns:a16="http://schemas.microsoft.com/office/drawing/2014/main" id="{081D14AD-B70A-DD52-37DC-B7BDB89AEBF4}"/>
                  </a:ext>
                </a:extLst>
              </p:cNvPr>
              <p:cNvSpPr txBox="1"/>
              <p:nvPr/>
            </p:nvSpPr>
            <p:spPr>
              <a:xfrm>
                <a:off x="5784912" y="2780171"/>
                <a:ext cx="2499187"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grpSp>
        <p:sp>
          <p:nvSpPr>
            <p:cNvPr id="74" name="Star: 32 Points 73">
              <a:extLst>
                <a:ext uri="{FF2B5EF4-FFF2-40B4-BE49-F238E27FC236}">
                  <a16:creationId xmlns:a16="http://schemas.microsoft.com/office/drawing/2014/main" id="{C3B389AD-BA5A-7AC7-926F-5AA60FB4D8BF}"/>
                </a:ext>
              </a:extLst>
            </p:cNvPr>
            <p:cNvSpPr/>
            <p:nvPr/>
          </p:nvSpPr>
          <p:spPr>
            <a:xfrm>
              <a:off x="5819125" y="3031886"/>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2" name="Group 1">
            <a:extLst>
              <a:ext uri="{FF2B5EF4-FFF2-40B4-BE49-F238E27FC236}">
                <a16:creationId xmlns:a16="http://schemas.microsoft.com/office/drawing/2014/main" id="{556F5E4C-776E-9A59-8691-42C388CF8504}"/>
              </a:ext>
            </a:extLst>
          </p:cNvPr>
          <p:cNvGrpSpPr/>
          <p:nvPr/>
        </p:nvGrpSpPr>
        <p:grpSpPr>
          <a:xfrm>
            <a:off x="1025425" y="2058330"/>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7">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22"/>
          <a:srcRect t="5474"/>
          <a:stretch/>
        </p:blipFill>
        <p:spPr>
          <a:xfrm>
            <a:off x="232860" y="1477413"/>
            <a:ext cx="4655908" cy="589459"/>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72</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DISCO(</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0"/>
            <a:ext cx="3942682" cy="554685"/>
            <a:chOff x="842906" y="4519671"/>
            <a:chExt cx="5256908" cy="739578"/>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708680"/>
              <a:chOff x="1336974" y="1652099"/>
              <a:chExt cx="4561705" cy="708680"/>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73</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75</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569628" y="954436"/>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954881" y="3785116"/>
            <a:ext cx="7365177" cy="738664"/>
          </a:xfrm>
          <a:prstGeom prst="rect">
            <a:avLst/>
          </a:prstGeom>
          <a:noFill/>
        </p:spPr>
        <p:txBody>
          <a:bodyPr wrap="square" rtlCol="0">
            <a:spAutoFit/>
          </a:bodyPr>
          <a:lstStyle/>
          <a:p>
            <a:pPr marL="257175" indent="-257175">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257175" indent="-257175">
              <a:buAutoNum type="arabicPeriod"/>
            </a:pPr>
            <a:r>
              <a:rPr lang="en-US" dirty="0">
                <a:latin typeface="Poppins" panose="00000500000000000000" pitchFamily="2" charset="0"/>
                <a:cs typeface="Poppins" panose="00000500000000000000" pitchFamily="2" charset="0"/>
              </a:rPr>
              <a:t>Analysis of Program Binaries.</a:t>
            </a:r>
          </a:p>
          <a:p>
            <a:pPr marL="257175" indent="-257175">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517676" y="3417440"/>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Other Information Modalities</a:t>
            </a:r>
          </a:p>
        </p:txBody>
      </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76</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4403908" cy="646331"/>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636492"/>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3213416141"/>
                    </p:ext>
                  </p:extLst>
                </p:nvPr>
              </p:nvGraphicFramePr>
              <p:xfrm>
                <a:off x="4661089" y="4936222"/>
                <a:ext cx="1625604" cy="1192983"/>
              </p:xfrm>
              <a:graphic>
                <a:graphicData uri="http://schemas.microsoft.com/office/drawing/2017/model3d">
                  <am3d:model3d r:embed="rId15">
                    <am3d:spPr>
                      <a:xfrm>
                        <a:off x="0" y="0"/>
                        <a:ext cx="1625604" cy="119298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41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4148368" y="3772448"/>
                  <a:ext cx="1198515" cy="871334"/>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a:endCxn id="86" idx="1"/>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2686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77</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69C2611-0A4D-572F-25E9-2A839C6C17DB}"/>
              </a:ext>
            </a:extLst>
          </p:cNvPr>
          <p:cNvGrpSpPr/>
          <p:nvPr/>
        </p:nvGrpSpPr>
        <p:grpSpPr>
          <a:xfrm>
            <a:off x="637240" y="1827953"/>
            <a:ext cx="7794782" cy="1564103"/>
            <a:chOff x="637240" y="1827953"/>
            <a:chExt cx="7794782" cy="1564103"/>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7247683"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6" name="Group 5">
              <a:extLst>
                <a:ext uri="{FF2B5EF4-FFF2-40B4-BE49-F238E27FC236}">
                  <a16:creationId xmlns:a16="http://schemas.microsoft.com/office/drawing/2014/main" id="{C935F86B-FC65-16C1-FE05-C322D7282354}"/>
                </a:ext>
              </a:extLst>
            </p:cNvPr>
            <p:cNvGrpSpPr/>
            <p:nvPr/>
          </p:nvGrpSpPr>
          <p:grpSpPr>
            <a:xfrm>
              <a:off x="5410449" y="1857029"/>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DADF4DC8-54CD-CBB4-F861-485B06A96447}"/>
              </a:ext>
            </a:extLst>
          </p:cNvPr>
          <p:cNvGrpSpPr/>
          <p:nvPr/>
        </p:nvGrpSpPr>
        <p:grpSpPr>
          <a:xfrm>
            <a:off x="567514" y="3377900"/>
            <a:ext cx="7846241" cy="1565900"/>
            <a:chOff x="567514" y="3377900"/>
            <a:chExt cx="7846241" cy="1565900"/>
          </a:xfrm>
        </p:grpSpPr>
        <p:grpSp>
          <p:nvGrpSpPr>
            <p:cNvPr id="16" name="Group 15">
              <a:extLst>
                <a:ext uri="{FF2B5EF4-FFF2-40B4-BE49-F238E27FC236}">
                  <a16:creationId xmlns:a16="http://schemas.microsoft.com/office/drawing/2014/main" id="{9C53E02C-BA5B-4013-A739-272D29141AB9}"/>
                </a:ext>
              </a:extLst>
            </p:cNvPr>
            <p:cNvGrpSpPr/>
            <p:nvPr/>
          </p:nvGrpSpPr>
          <p:grpSpPr>
            <a:xfrm>
              <a:off x="567514" y="3382969"/>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nvGrpSpPr>
            <p:cNvPr id="21" name="Group 20">
              <a:extLst>
                <a:ext uri="{FF2B5EF4-FFF2-40B4-BE49-F238E27FC236}">
                  <a16:creationId xmlns:a16="http://schemas.microsoft.com/office/drawing/2014/main" id="{B4E99981-231F-48D2-B777-E19EA408E9ED}"/>
                </a:ext>
              </a:extLst>
            </p:cNvPr>
            <p:cNvGrpSpPr/>
            <p:nvPr/>
          </p:nvGrpSpPr>
          <p:grpSpPr>
            <a:xfrm>
              <a:off x="3934145" y="33829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5567311" y="3384154"/>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7268522" y="3382969"/>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2244943" y="3377900"/>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79</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397031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427977" y="2251075"/>
            <a:ext cx="2105100" cy="103615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dirty="0">
                <a:solidFill>
                  <a:schemeClr val="dk1"/>
                </a:solidFill>
                <a:latin typeface="Georgia"/>
                <a:ea typeface="Georgia"/>
                <a:cs typeface="Georgia"/>
                <a:sym typeface="Georgia"/>
              </a:rPr>
              <a:t>Development of both</a:t>
            </a:r>
            <a:r>
              <a:rPr lang="en" b="1" dirty="0">
                <a:solidFill>
                  <a:schemeClr val="dk1"/>
                </a:solidFill>
                <a:latin typeface="Georgia"/>
                <a:ea typeface="Georgia"/>
                <a:cs typeface="Georgia"/>
                <a:sym typeface="Georgia"/>
              </a:rPr>
              <a:t>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Editor.</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and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80</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84</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85</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87</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88</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89</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2094534" cy="1533656"/>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93</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6154</TotalTime>
  <Words>10537</Words>
  <Application>Microsoft Office PowerPoint</Application>
  <PresentationFormat>On-screen Show (16:9)</PresentationFormat>
  <Paragraphs>1264</Paragraphs>
  <Slides>122</Slides>
  <Notes>109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Informal Roman</vt:lpstr>
      <vt:lpstr>Times New Roman</vt:lpstr>
      <vt:lpstr>Poppins</vt:lpstr>
      <vt:lpstr>Ink Free</vt:lpstr>
      <vt:lpstr>Lobster</vt:lpstr>
      <vt:lpstr>Poppins SemiBold</vt:lpstr>
      <vt:lpstr>Bell MT</vt:lpstr>
      <vt:lpstr>Georgia</vt:lpstr>
      <vt:lpstr>Courier New</vt:lpstr>
      <vt:lpstr>Arial</vt:lpstr>
      <vt:lpstr>Wingdings</vt:lpstr>
      <vt:lpstr>Cambria Math</vt:lpstr>
      <vt:lpstr>Simple Light</vt:lpstr>
      <vt:lpstr>Learning To Edit Code Ph.D. Defense Presentation </vt:lpstr>
      <vt:lpstr>Automatic Code Editing</vt:lpstr>
      <vt:lpstr>PowerPoint Presentation</vt:lpstr>
      <vt:lpstr>Code Edits Are Repetitive (Meng et. al. 2011[1], 2013[2], Ray et. al. 2015[3])</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Code Editing with Encoder-Decoder </vt:lpstr>
      <vt:lpstr>Code Editing with Encoder-Decoder </vt:lpstr>
      <vt:lpstr>Encoder-Decoder Based Code Editing  Where does my dissertation stand?</vt:lpstr>
      <vt:lpstr>PowerPoint Presentation</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PowerPoint Presentation</vt:lpstr>
      <vt:lpstr>MODIT Evaluation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42</cp:revision>
  <dcterms:modified xsi:type="dcterms:W3CDTF">2022-07-22T11:27:09Z</dcterms:modified>
</cp:coreProperties>
</file>